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6858000" cy="9906000" type="A4"/>
  <p:notesSz cx="9863138" cy="67341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23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0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1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2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3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4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16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7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18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19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20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21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22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23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24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25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3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4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5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7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8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04825"/>
            <a:ext cx="1747838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986315" y="3198733"/>
            <a:ext cx="7890510" cy="30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100" cy="19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100" cy="6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100" cy="19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 rot="5400000">
            <a:off x="286313" y="2822114"/>
            <a:ext cx="6285300" cy="59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>
            <a:spLocks noGrp="1"/>
          </p:cNvSpPr>
          <p:nvPr>
            <p:ph type="title"/>
          </p:nvPr>
        </p:nvSpPr>
        <p:spPr>
          <a:xfrm rot="5400000">
            <a:off x="1449713" y="3985503"/>
            <a:ext cx="83949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1"/>
          </p:nvPr>
        </p:nvSpPr>
        <p:spPr>
          <a:xfrm rot="5400000">
            <a:off x="-1550718" y="2549553"/>
            <a:ext cx="8394900" cy="43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100" cy="41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100" cy="21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100" cy="19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500" cy="6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500" cy="6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100" cy="19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300" cy="11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300" cy="53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400" cy="11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400" cy="53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100" cy="19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900" cy="23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9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900" cy="7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900" cy="5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900" cy="23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0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900" cy="70398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10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900" cy="5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9" Type="http://schemas.openxmlformats.org/officeDocument/2006/relationships/image" Target="../media/image27.png"/><Relationship Id="rId21" Type="http://schemas.openxmlformats.org/officeDocument/2006/relationships/image" Target="../media/image9.png"/><Relationship Id="rId34" Type="http://schemas.openxmlformats.org/officeDocument/2006/relationships/image" Target="../media/image22.png"/><Relationship Id="rId42" Type="http://schemas.openxmlformats.org/officeDocument/2006/relationships/image" Target="../media/image30.png"/><Relationship Id="rId47" Type="http://schemas.openxmlformats.org/officeDocument/2006/relationships/image" Target="../media/image35.png"/><Relationship Id="rId50" Type="http://schemas.openxmlformats.org/officeDocument/2006/relationships/image" Target="../media/image38.png"/><Relationship Id="rId55" Type="http://schemas.openxmlformats.org/officeDocument/2006/relationships/image" Target="../media/image43.png"/><Relationship Id="rId63" Type="http://schemas.openxmlformats.org/officeDocument/2006/relationships/image" Target="../media/image51.png"/><Relationship Id="rId68" Type="http://schemas.openxmlformats.org/officeDocument/2006/relationships/image" Target="../media/image56.png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40" Type="http://schemas.openxmlformats.org/officeDocument/2006/relationships/image" Target="../media/image28.png"/><Relationship Id="rId45" Type="http://schemas.openxmlformats.org/officeDocument/2006/relationships/image" Target="../media/image33.png"/><Relationship Id="rId53" Type="http://schemas.openxmlformats.org/officeDocument/2006/relationships/image" Target="../media/image41.png"/><Relationship Id="rId58" Type="http://schemas.openxmlformats.org/officeDocument/2006/relationships/image" Target="../media/image46.png"/><Relationship Id="rId66" Type="http://schemas.openxmlformats.org/officeDocument/2006/relationships/image" Target="../media/image5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49" Type="http://schemas.openxmlformats.org/officeDocument/2006/relationships/image" Target="../media/image37.png"/><Relationship Id="rId57" Type="http://schemas.openxmlformats.org/officeDocument/2006/relationships/image" Target="../media/image45.png"/><Relationship Id="rId61" Type="http://schemas.openxmlformats.org/officeDocument/2006/relationships/image" Target="../media/image4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4" Type="http://schemas.openxmlformats.org/officeDocument/2006/relationships/image" Target="../media/image32.png"/><Relationship Id="rId52" Type="http://schemas.openxmlformats.org/officeDocument/2006/relationships/image" Target="../media/image40.png"/><Relationship Id="rId60" Type="http://schemas.openxmlformats.org/officeDocument/2006/relationships/image" Target="../media/image48.png"/><Relationship Id="rId65" Type="http://schemas.openxmlformats.org/officeDocument/2006/relationships/image" Target="../media/image5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Relationship Id="rId43" Type="http://schemas.openxmlformats.org/officeDocument/2006/relationships/image" Target="../media/image31.png"/><Relationship Id="rId48" Type="http://schemas.openxmlformats.org/officeDocument/2006/relationships/image" Target="../media/image36.png"/><Relationship Id="rId56" Type="http://schemas.openxmlformats.org/officeDocument/2006/relationships/image" Target="../media/image44.png"/><Relationship Id="rId64" Type="http://schemas.openxmlformats.org/officeDocument/2006/relationships/image" Target="../media/image52.png"/><Relationship Id="rId69" Type="http://schemas.openxmlformats.org/officeDocument/2006/relationships/image" Target="../media/image57.pn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39.png"/><Relationship Id="rId72" Type="http://schemas.openxmlformats.org/officeDocument/2006/relationships/image" Target="../media/image60.png"/><Relationship Id="rId3" Type="http://schemas.openxmlformats.org/officeDocument/2006/relationships/slideLayout" Target="../slideLayouts/slideLayout3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38" Type="http://schemas.openxmlformats.org/officeDocument/2006/relationships/image" Target="../media/image26.png"/><Relationship Id="rId46" Type="http://schemas.openxmlformats.org/officeDocument/2006/relationships/image" Target="../media/image34.png"/><Relationship Id="rId59" Type="http://schemas.openxmlformats.org/officeDocument/2006/relationships/image" Target="../media/image47.png"/><Relationship Id="rId67" Type="http://schemas.openxmlformats.org/officeDocument/2006/relationships/image" Target="../media/image55.png"/><Relationship Id="rId20" Type="http://schemas.openxmlformats.org/officeDocument/2006/relationships/image" Target="../media/image8.png"/><Relationship Id="rId41" Type="http://schemas.openxmlformats.org/officeDocument/2006/relationships/image" Target="../media/image29.png"/><Relationship Id="rId54" Type="http://schemas.openxmlformats.org/officeDocument/2006/relationships/image" Target="../media/image42.png"/><Relationship Id="rId62" Type="http://schemas.openxmlformats.org/officeDocument/2006/relationships/image" Target="../media/image50.png"/><Relationship Id="rId70" Type="http://schemas.openxmlformats.org/officeDocument/2006/relationships/image" Target="../media/image5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100" cy="19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100" cy="6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677975"/>
            <a:ext cx="6858000" cy="8380550"/>
            <a:chOff x="0" y="677975"/>
            <a:chExt cx="6858000" cy="8380550"/>
          </a:xfrm>
        </p:grpSpPr>
        <p:pic>
          <p:nvPicPr>
            <p:cNvPr id="12" name="Google Shape;12;p1"/>
            <p:cNvPicPr preferRelativeResize="0"/>
            <p:nvPr/>
          </p:nvPicPr>
          <p:blipFill rotWithShape="1">
            <a:blip r:embed="rId1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77" y="1314985"/>
              <a:ext cx="1457838" cy="2489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1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9214" y="699195"/>
              <a:ext cx="821972" cy="8134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1"/>
            <p:cNvPicPr preferRelativeResize="0"/>
            <p:nvPr/>
          </p:nvPicPr>
          <p:blipFill rotWithShape="1">
            <a:blip r:embed="rId1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9550" y="706270"/>
              <a:ext cx="155089" cy="8120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1"/>
            <p:cNvPicPr preferRelativeResize="0"/>
            <p:nvPr/>
          </p:nvPicPr>
          <p:blipFill rotWithShape="1">
            <a:blip r:embed="rId1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78632" y="699195"/>
              <a:ext cx="930535" cy="8134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1"/>
            <p:cNvPicPr preferRelativeResize="0"/>
            <p:nvPr/>
          </p:nvPicPr>
          <p:blipFill rotWithShape="1">
            <a:blip r:embed="rId1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88227" y="677975"/>
              <a:ext cx="387723" cy="8177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1"/>
            <p:cNvPicPr preferRelativeResize="0"/>
            <p:nvPr/>
          </p:nvPicPr>
          <p:blipFill rotWithShape="1">
            <a:blip r:embed="rId1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2603" y="706270"/>
              <a:ext cx="232634" cy="8120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1"/>
            <p:cNvPicPr preferRelativeResize="0"/>
            <p:nvPr/>
          </p:nvPicPr>
          <p:blipFill rotWithShape="1">
            <a:blip r:embed="rId1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0595" y="1747230"/>
              <a:ext cx="4001299" cy="14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1"/>
            <p:cNvPicPr preferRelativeResize="0"/>
            <p:nvPr/>
          </p:nvPicPr>
          <p:blipFill rotWithShape="1">
            <a:blip r:embed="rId2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0595" y="6269229"/>
              <a:ext cx="6327635" cy="282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1"/>
            <p:cNvPicPr preferRelativeResize="0"/>
            <p:nvPr/>
          </p:nvPicPr>
          <p:blipFill rotWithShape="1">
            <a:blip r:embed="rId21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9" y="5105780"/>
              <a:ext cx="2047176" cy="523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1"/>
            <p:cNvPicPr preferRelativeResize="0"/>
            <p:nvPr/>
          </p:nvPicPr>
          <p:blipFill rotWithShape="1">
            <a:blip r:embed="rId2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6864" y="4841816"/>
              <a:ext cx="3241362" cy="14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1"/>
            <p:cNvPicPr preferRelativeResize="0"/>
            <p:nvPr/>
          </p:nvPicPr>
          <p:blipFill rotWithShape="1">
            <a:blip r:embed="rId2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97340" y="4912554"/>
              <a:ext cx="1721489" cy="33954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1"/>
            <p:cNvPicPr preferRelativeResize="0"/>
            <p:nvPr/>
          </p:nvPicPr>
          <p:blipFill rotWithShape="1">
            <a:blip r:embed="rId2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63468"/>
              <a:ext cx="2434899" cy="18108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1"/>
            <p:cNvPicPr preferRelativeResize="0"/>
            <p:nvPr/>
          </p:nvPicPr>
          <p:blipFill rotWithShape="1">
            <a:blip r:embed="rId2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89681" y="2942323"/>
              <a:ext cx="4761235" cy="452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1"/>
            <p:cNvPicPr preferRelativeResize="0"/>
            <p:nvPr/>
          </p:nvPicPr>
          <p:blipFill rotWithShape="1">
            <a:blip r:embed="rId2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42270" y="1732706"/>
              <a:ext cx="2000649" cy="13440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1"/>
            <p:cNvPicPr preferRelativeResize="0"/>
            <p:nvPr/>
          </p:nvPicPr>
          <p:blipFill rotWithShape="1">
            <a:blip r:embed="rId2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37699" y="1733082"/>
              <a:ext cx="589339" cy="169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1"/>
            <p:cNvPicPr preferRelativeResize="0"/>
            <p:nvPr/>
          </p:nvPicPr>
          <p:blipFill rotWithShape="1">
            <a:blip r:embed="rId2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18848" y="2044365"/>
              <a:ext cx="248143" cy="113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1"/>
            <p:cNvPicPr preferRelativeResize="0"/>
            <p:nvPr/>
          </p:nvPicPr>
          <p:blipFill rotWithShape="1">
            <a:blip r:embed="rId2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47012" y="1942800"/>
              <a:ext cx="217125" cy="70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1"/>
            <p:cNvPicPr preferRelativeResize="0"/>
            <p:nvPr/>
          </p:nvPicPr>
          <p:blipFill rotWithShape="1">
            <a:blip r:embed="rId2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30275" y="2942323"/>
              <a:ext cx="589339" cy="169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1"/>
            <p:cNvPicPr preferRelativeResize="0"/>
            <p:nvPr/>
          </p:nvPicPr>
          <p:blipFill rotWithShape="1">
            <a:blip r:embed="rId3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6802" y="3203866"/>
              <a:ext cx="496285" cy="113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1"/>
            <p:cNvPicPr preferRelativeResize="0"/>
            <p:nvPr/>
          </p:nvPicPr>
          <p:blipFill rotWithShape="1">
            <a:blip r:embed="rId31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04043" y="3128099"/>
              <a:ext cx="558321" cy="70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1"/>
            <p:cNvPicPr preferRelativeResize="0"/>
            <p:nvPr/>
          </p:nvPicPr>
          <p:blipFill rotWithShape="1">
            <a:blip r:embed="rId3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8447" y="3123257"/>
              <a:ext cx="589339" cy="169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1"/>
            <p:cNvPicPr preferRelativeResize="0"/>
            <p:nvPr/>
          </p:nvPicPr>
          <p:blipFill rotWithShape="1">
            <a:blip r:embed="rId3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8447" y="4813516"/>
              <a:ext cx="589339" cy="169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1"/>
            <p:cNvPicPr preferRelativeResize="0"/>
            <p:nvPr/>
          </p:nvPicPr>
          <p:blipFill rotWithShape="1">
            <a:blip r:embed="rId3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2929" y="5016429"/>
              <a:ext cx="496285" cy="70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1"/>
            <p:cNvPicPr preferRelativeResize="0"/>
            <p:nvPr/>
          </p:nvPicPr>
          <p:blipFill rotWithShape="1">
            <a:blip r:embed="rId3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1505" y="5105776"/>
              <a:ext cx="372214" cy="113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1"/>
            <p:cNvPicPr preferRelativeResize="0"/>
            <p:nvPr/>
          </p:nvPicPr>
          <p:blipFill rotWithShape="1">
            <a:blip r:embed="rId3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634" y="6325819"/>
              <a:ext cx="589339" cy="169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1"/>
            <p:cNvPicPr preferRelativeResize="0"/>
            <p:nvPr/>
          </p:nvPicPr>
          <p:blipFill rotWithShape="1">
            <a:blip r:embed="rId3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02400" y="6608769"/>
              <a:ext cx="248143" cy="113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1"/>
            <p:cNvPicPr preferRelativeResize="0"/>
            <p:nvPr/>
          </p:nvPicPr>
          <p:blipFill rotWithShape="1">
            <a:blip r:embed="rId3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83476" y="6527235"/>
              <a:ext cx="232634" cy="70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1"/>
            <p:cNvPicPr preferRelativeResize="0"/>
            <p:nvPr/>
          </p:nvPicPr>
          <p:blipFill rotWithShape="1">
            <a:blip r:embed="rId3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30275" y="6325819"/>
              <a:ext cx="589339" cy="169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1"/>
            <p:cNvPicPr preferRelativeResize="0"/>
            <p:nvPr/>
          </p:nvPicPr>
          <p:blipFill rotWithShape="1">
            <a:blip r:embed="rId3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7823" y="6552179"/>
              <a:ext cx="294669" cy="70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1"/>
            <p:cNvPicPr preferRelativeResize="0"/>
            <p:nvPr/>
          </p:nvPicPr>
          <p:blipFill rotWithShape="1">
            <a:blip r:embed="rId3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2964" y="6635762"/>
              <a:ext cx="248143" cy="113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1"/>
            <p:cNvPicPr preferRelativeResize="0"/>
            <p:nvPr/>
          </p:nvPicPr>
          <p:blipFill rotWithShape="1">
            <a:blip r:embed="rId4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73141" y="6233859"/>
              <a:ext cx="403232" cy="353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1"/>
            <p:cNvPicPr preferRelativeResize="0"/>
            <p:nvPr/>
          </p:nvPicPr>
          <p:blipFill rotWithShape="1">
            <a:blip r:embed="rId41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6555" y="4407339"/>
              <a:ext cx="666883" cy="2122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1"/>
            <p:cNvPicPr preferRelativeResize="0"/>
            <p:nvPr/>
          </p:nvPicPr>
          <p:blipFill rotWithShape="1">
            <a:blip r:embed="rId4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2492" y="4710022"/>
              <a:ext cx="915026" cy="113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1"/>
            <p:cNvPicPr preferRelativeResize="0"/>
            <p:nvPr/>
          </p:nvPicPr>
          <p:blipFill rotWithShape="1">
            <a:blip r:embed="rId4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0854" y="4638166"/>
              <a:ext cx="635865" cy="70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1"/>
            <p:cNvPicPr preferRelativeResize="0"/>
            <p:nvPr/>
          </p:nvPicPr>
          <p:blipFill rotWithShape="1">
            <a:blip r:embed="rId4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39091" y="6755269"/>
              <a:ext cx="682392" cy="3678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1"/>
            <p:cNvPicPr preferRelativeResize="0"/>
            <p:nvPr/>
          </p:nvPicPr>
          <p:blipFill rotWithShape="1">
            <a:blip r:embed="rId4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0912" y="7260300"/>
              <a:ext cx="372214" cy="113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1"/>
            <p:cNvPicPr preferRelativeResize="0"/>
            <p:nvPr/>
          </p:nvPicPr>
          <p:blipFill rotWithShape="1">
            <a:blip r:embed="rId4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8872" y="7188817"/>
              <a:ext cx="294669" cy="70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1"/>
            <p:cNvPicPr preferRelativeResize="0"/>
            <p:nvPr/>
          </p:nvPicPr>
          <p:blipFill rotWithShape="1">
            <a:blip r:embed="rId4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62364" y="6665360"/>
              <a:ext cx="558321" cy="3112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1"/>
            <p:cNvPicPr preferRelativeResize="0"/>
            <p:nvPr/>
          </p:nvPicPr>
          <p:blipFill rotWithShape="1">
            <a:blip r:embed="rId4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50543" y="7033195"/>
              <a:ext cx="744428" cy="113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1"/>
            <p:cNvPicPr preferRelativeResize="0"/>
            <p:nvPr/>
          </p:nvPicPr>
          <p:blipFill rotWithShape="1">
            <a:blip r:embed="rId4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90125" y="5385005"/>
              <a:ext cx="713410" cy="495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1"/>
            <p:cNvPicPr preferRelativeResize="0"/>
            <p:nvPr/>
          </p:nvPicPr>
          <p:blipFill rotWithShape="1">
            <a:blip r:embed="rId5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97070" y="6028721"/>
              <a:ext cx="697901" cy="113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1"/>
            <p:cNvPicPr preferRelativeResize="0"/>
            <p:nvPr/>
          </p:nvPicPr>
          <p:blipFill rotWithShape="1">
            <a:blip r:embed="rId51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1959" y="5931546"/>
              <a:ext cx="573830" cy="70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1"/>
            <p:cNvPicPr preferRelativeResize="0"/>
            <p:nvPr/>
          </p:nvPicPr>
          <p:blipFill rotWithShape="1">
            <a:blip r:embed="rId5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13373" y="5777416"/>
              <a:ext cx="558321" cy="3112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1"/>
            <p:cNvPicPr preferRelativeResize="0"/>
            <p:nvPr/>
          </p:nvPicPr>
          <p:blipFill rotWithShape="1">
            <a:blip r:embed="rId5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81839" y="6122354"/>
              <a:ext cx="403232" cy="113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"/>
            <p:cNvPicPr preferRelativeResize="0"/>
            <p:nvPr/>
          </p:nvPicPr>
          <p:blipFill rotWithShape="1">
            <a:blip r:embed="rId5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31751" y="3308018"/>
              <a:ext cx="558321" cy="3112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"/>
            <p:cNvPicPr preferRelativeResize="0"/>
            <p:nvPr/>
          </p:nvPicPr>
          <p:blipFill rotWithShape="1">
            <a:blip r:embed="rId5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4318" y="3756459"/>
              <a:ext cx="961552" cy="113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"/>
            <p:cNvPicPr preferRelativeResize="0"/>
            <p:nvPr/>
          </p:nvPicPr>
          <p:blipFill rotWithShape="1">
            <a:blip r:embed="rId5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95637" y="3676970"/>
              <a:ext cx="651374" cy="70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"/>
            <p:cNvPicPr preferRelativeResize="0"/>
            <p:nvPr/>
          </p:nvPicPr>
          <p:blipFill rotWithShape="1">
            <a:blip r:embed="rId5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08888" y="3195205"/>
              <a:ext cx="620356" cy="3819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"/>
            <p:cNvPicPr preferRelativeResize="0"/>
            <p:nvPr/>
          </p:nvPicPr>
          <p:blipFill rotWithShape="1">
            <a:blip r:embed="rId5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8575" y="3670920"/>
              <a:ext cx="744428" cy="113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"/>
            <p:cNvPicPr preferRelativeResize="0"/>
            <p:nvPr/>
          </p:nvPicPr>
          <p:blipFill rotWithShape="1">
            <a:blip r:embed="rId5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79492" y="8213953"/>
              <a:ext cx="465267" cy="5941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"/>
            <p:cNvPicPr preferRelativeResize="0"/>
            <p:nvPr/>
          </p:nvPicPr>
          <p:blipFill rotWithShape="1">
            <a:blip r:embed="rId6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17858" y="8945345"/>
              <a:ext cx="372214" cy="113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"/>
            <p:cNvPicPr preferRelativeResize="0"/>
            <p:nvPr/>
          </p:nvPicPr>
          <p:blipFill rotWithShape="1">
            <a:blip r:embed="rId61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38472" y="8855249"/>
              <a:ext cx="263651" cy="70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"/>
            <p:cNvPicPr preferRelativeResize="0"/>
            <p:nvPr/>
          </p:nvPicPr>
          <p:blipFill rotWithShape="1">
            <a:blip r:embed="rId6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53797" y="7505648"/>
              <a:ext cx="744428" cy="3961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"/>
            <p:cNvPicPr preferRelativeResize="0"/>
            <p:nvPr/>
          </p:nvPicPr>
          <p:blipFill rotWithShape="1">
            <a:blip r:embed="rId6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54681" y="8026122"/>
              <a:ext cx="372214" cy="113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"/>
            <p:cNvPicPr preferRelativeResize="0"/>
            <p:nvPr/>
          </p:nvPicPr>
          <p:blipFill rotWithShape="1">
            <a:blip r:embed="rId6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54681" y="7928582"/>
              <a:ext cx="387723" cy="70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"/>
            <p:cNvPicPr preferRelativeResize="0"/>
            <p:nvPr/>
          </p:nvPicPr>
          <p:blipFill rotWithShape="1">
            <a:blip r:embed="rId6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08888" y="8245043"/>
              <a:ext cx="620356" cy="509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"/>
            <p:cNvPicPr preferRelativeResize="0"/>
            <p:nvPr/>
          </p:nvPicPr>
          <p:blipFill rotWithShape="1">
            <a:blip r:embed="rId6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7465" y="8812807"/>
              <a:ext cx="930535" cy="113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"/>
            <p:cNvPicPr preferRelativeResize="0"/>
            <p:nvPr/>
          </p:nvPicPr>
          <p:blipFill rotWithShape="1">
            <a:blip r:embed="rId6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7132" y="1781852"/>
              <a:ext cx="837481" cy="523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"/>
            <p:cNvPicPr preferRelativeResize="0"/>
            <p:nvPr/>
          </p:nvPicPr>
          <p:blipFill rotWithShape="1">
            <a:blip r:embed="rId6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348" y="2444180"/>
              <a:ext cx="620356" cy="113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"/>
            <p:cNvPicPr preferRelativeResize="0"/>
            <p:nvPr/>
          </p:nvPicPr>
          <p:blipFill rotWithShape="1">
            <a:blip r:embed="rId6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4586" y="2346683"/>
              <a:ext cx="666883" cy="707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"/>
            <p:cNvPicPr preferRelativeResize="0"/>
            <p:nvPr/>
          </p:nvPicPr>
          <p:blipFill rotWithShape="1">
            <a:blip r:embed="rId7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6141" y="841229"/>
              <a:ext cx="697901" cy="4102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"/>
            <p:cNvPicPr preferRelativeResize="0"/>
            <p:nvPr/>
          </p:nvPicPr>
          <p:blipFill rotWithShape="1">
            <a:blip r:embed="rId71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0245" y="1385761"/>
              <a:ext cx="868499" cy="113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"/>
            <p:cNvPicPr preferRelativeResize="0"/>
            <p:nvPr/>
          </p:nvPicPr>
          <p:blipFill rotWithShape="1">
            <a:blip r:embed="rId7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0752" y="1293802"/>
              <a:ext cx="837481" cy="707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17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24" Type="http://schemas.openxmlformats.org/officeDocument/2006/relationships/slide" Target="slide9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7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/>
          </p:nvPr>
        </p:nvSpPr>
        <p:spPr>
          <a:xfrm>
            <a:off x="0" y="3524500"/>
            <a:ext cx="6858000" cy="22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sz="6000"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八幡校下</a:t>
            </a:r>
            <a:br>
              <a:rPr lang="ja-JP" sz="6000"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ja-JP" sz="6000"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</a:rPr>
              <a:t>ヒヤリマップ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3"/>
          <p:cNvSpPr txBox="1"/>
          <p:nvPr/>
        </p:nvSpPr>
        <p:spPr>
          <a:xfrm>
            <a:off x="-6624" y="7612800"/>
            <a:ext cx="6858000" cy="22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ja-JP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令和３年度八幡小学校３年生　作成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 txBox="1">
            <a:spLocks noGrp="1"/>
          </p:cNvSpPr>
          <p:nvPr>
            <p:ph type="body" idx="1"/>
          </p:nvPr>
        </p:nvSpPr>
        <p:spPr>
          <a:xfrm>
            <a:off x="0" y="2442000"/>
            <a:ext cx="6858000" cy="746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・用水ギリギリの駐車場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・駐車するときよく見ていなかった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ら、</a:t>
            </a: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落ちそうで危険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・子供がここで遊んでいたら落ちそ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うで危険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・深いので落ちたら出られないかも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6" y="5806687"/>
            <a:ext cx="6364705" cy="419556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2"/>
          <p:cNvSpPr txBox="1"/>
          <p:nvPr/>
        </p:nvSpPr>
        <p:spPr>
          <a:xfrm>
            <a:off x="10436" y="603425"/>
            <a:ext cx="6274500" cy="163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ja-JP" sz="4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⑧八町東駐車場近く  </a:t>
            </a:r>
            <a:endParaRPr sz="4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ja-JP" sz="4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の用水</a:t>
            </a:r>
            <a:endParaRPr sz="4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2"/>
          <p:cNvSpPr txBox="1"/>
          <p:nvPr/>
        </p:nvSpPr>
        <p:spPr>
          <a:xfrm>
            <a:off x="-236425" y="1725875"/>
            <a:ext cx="42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2"/>
          <p:cNvSpPr txBox="1"/>
          <p:nvPr/>
        </p:nvSpPr>
        <p:spPr>
          <a:xfrm>
            <a:off x="260050" y="2104150"/>
            <a:ext cx="57207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2">
            <a:hlinkClick r:id="rId4" action="ppaction://hlinksldjump"/>
          </p:cNvPr>
          <p:cNvSpPr/>
          <p:nvPr/>
        </p:nvSpPr>
        <p:spPr>
          <a:xfrm>
            <a:off x="5875800" y="0"/>
            <a:ext cx="866400" cy="73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24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sz="4800"/>
              <a:t>⑨県道205号沿いの用水</a:t>
            </a:r>
            <a:endParaRPr sz="4800"/>
          </a:p>
        </p:txBody>
      </p:sp>
      <p:sp>
        <p:nvSpPr>
          <p:cNvPr id="251" name="Google Shape;251;p23"/>
          <p:cNvSpPr txBox="1">
            <a:spLocks noGrp="1"/>
          </p:cNvSpPr>
          <p:nvPr>
            <p:ph type="body" idx="1"/>
          </p:nvPr>
        </p:nvSpPr>
        <p:spPr>
          <a:xfrm>
            <a:off x="13" y="2442000"/>
            <a:ext cx="6858000" cy="746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・落ちたら危ない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・よく見ずに遊んだり、</a:t>
            </a: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走りまわっ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　たりしたら危険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・除草シートがかけられると、すべ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るので危ない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600" y="6453575"/>
            <a:ext cx="5950828" cy="34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3">
            <a:hlinkClick r:id="rId4" action="ppaction://hlinksldjump"/>
          </p:cNvPr>
          <p:cNvSpPr/>
          <p:nvPr/>
        </p:nvSpPr>
        <p:spPr>
          <a:xfrm>
            <a:off x="5875800" y="0"/>
            <a:ext cx="866400" cy="73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47700" y="95250"/>
            <a:ext cx="6762600" cy="289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sz="4800"/>
              <a:t>⑩和合建設近くの用水</a:t>
            </a:r>
            <a:endParaRPr sz="4800"/>
          </a:p>
        </p:txBody>
      </p:sp>
      <p:sp>
        <p:nvSpPr>
          <p:cNvPr id="259" name="Google Shape;259;p24"/>
          <p:cNvSpPr txBox="1">
            <a:spLocks noGrp="1"/>
          </p:cNvSpPr>
          <p:nvPr>
            <p:ph type="body" idx="1"/>
          </p:nvPr>
        </p:nvSpPr>
        <p:spPr>
          <a:xfrm>
            <a:off x="0" y="2229200"/>
            <a:ext cx="6858000" cy="746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・子供でも簡単に柵を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飛び越えられる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・水がたくさんたまるので、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　落ちると危険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00" y="6205750"/>
            <a:ext cx="6581402" cy="370025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4">
            <a:hlinkClick r:id="rId4" action="ppaction://hlinksldjump"/>
          </p:cNvPr>
          <p:cNvSpPr/>
          <p:nvPr/>
        </p:nvSpPr>
        <p:spPr>
          <a:xfrm>
            <a:off x="5875800" y="0"/>
            <a:ext cx="866400" cy="73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>
            <a:spLocks noGrp="1"/>
          </p:cNvSpPr>
          <p:nvPr>
            <p:ph type="title"/>
          </p:nvPr>
        </p:nvSpPr>
        <p:spPr>
          <a:xfrm>
            <a:off x="11604" y="95250"/>
            <a:ext cx="6762600" cy="289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sz="4800"/>
              <a:t>⑪富山農商近くの用水</a:t>
            </a:r>
            <a:endParaRPr sz="4800"/>
          </a:p>
        </p:txBody>
      </p:sp>
      <p:sp>
        <p:nvSpPr>
          <p:cNvPr id="267" name="Google Shape;267;p25"/>
          <p:cNvSpPr txBox="1">
            <a:spLocks noGrp="1"/>
          </p:cNvSpPr>
          <p:nvPr>
            <p:ph type="body" idx="1"/>
          </p:nvPr>
        </p:nvSpPr>
        <p:spPr>
          <a:xfrm>
            <a:off x="0" y="2229200"/>
            <a:ext cx="6858000" cy="746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・落ちたら危ない</a:t>
            </a:r>
            <a:endParaRPr sz="3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・反対側に</a:t>
            </a:r>
            <a:r>
              <a:rPr lang="ja-JP" sz="3200">
                <a:solidFill>
                  <a:srgbClr val="FF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ガードレールがない</a:t>
            </a:r>
            <a:endParaRPr sz="3200">
              <a:solidFill>
                <a:srgbClr val="FF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・反対側に行き、走ったら危険</a:t>
            </a:r>
            <a:endParaRPr sz="3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・田植えのときに水量が多くなる</a:t>
            </a:r>
            <a:endParaRPr sz="3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0730"/>
            <a:ext cx="6858000" cy="36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5">
            <a:hlinkClick r:id="rId4" action="ppaction://hlinksldjump"/>
          </p:cNvPr>
          <p:cNvSpPr/>
          <p:nvPr/>
        </p:nvSpPr>
        <p:spPr>
          <a:xfrm>
            <a:off x="5875800" y="0"/>
            <a:ext cx="866400" cy="73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24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sz="4600"/>
              <a:t>⑫｢ふるさとのあかり｣</a:t>
            </a:r>
            <a:br>
              <a:rPr lang="ja-JP" sz="4600"/>
            </a:br>
            <a:r>
              <a:rPr lang="ja-JP" sz="4600"/>
              <a:t>　近くの道路</a:t>
            </a:r>
            <a:endParaRPr sz="4600"/>
          </a:p>
        </p:txBody>
      </p:sp>
      <p:sp>
        <p:nvSpPr>
          <p:cNvPr id="275" name="Google Shape;275;p26"/>
          <p:cNvSpPr txBox="1">
            <a:spLocks noGrp="1"/>
          </p:cNvSpPr>
          <p:nvPr>
            <p:ph type="body" idx="1"/>
          </p:nvPr>
        </p:nvSpPr>
        <p:spPr>
          <a:xfrm>
            <a:off x="0" y="2442000"/>
            <a:ext cx="6858000" cy="746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・頭がブロックべいにぶつかりそう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になる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・よそみするとぶつかりそうになる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から</a:t>
            </a: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危ない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・地震などでブロックべいが倒れる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かもしれない</a:t>
            </a:r>
            <a:endParaRPr sz="3200" u="sng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44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4400">
              <a:latin typeface="MS PMincho"/>
              <a:ea typeface="MS PMincho"/>
              <a:cs typeface="MS PMincho"/>
              <a:sym typeface="MS PMincho"/>
            </a:endParaRPr>
          </a:p>
        </p:txBody>
      </p:sp>
      <p:pic>
        <p:nvPicPr>
          <p:cNvPr id="276" name="Google Shape;276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55450"/>
            <a:ext cx="6857999" cy="39510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6">
            <a:hlinkClick r:id="rId4" action="ppaction://hlinksldjump"/>
          </p:cNvPr>
          <p:cNvSpPr/>
          <p:nvPr/>
        </p:nvSpPr>
        <p:spPr>
          <a:xfrm>
            <a:off x="5875800" y="0"/>
            <a:ext cx="866400" cy="73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6"/>
          <p:cNvSpPr/>
          <p:nvPr/>
        </p:nvSpPr>
        <p:spPr>
          <a:xfrm>
            <a:off x="1224125" y="7024600"/>
            <a:ext cx="1205400" cy="12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24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sz="4800"/>
              <a:t>⑬富山農商近くの</a:t>
            </a: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sz="4800"/>
              <a:t>　交差点</a:t>
            </a:r>
            <a:endParaRPr sz="4800"/>
          </a:p>
        </p:txBody>
      </p:sp>
      <p:sp>
        <p:nvSpPr>
          <p:cNvPr id="284" name="Google Shape;284;p27"/>
          <p:cNvSpPr txBox="1">
            <a:spLocks noGrp="1"/>
          </p:cNvSpPr>
          <p:nvPr>
            <p:ph type="body" idx="1"/>
          </p:nvPr>
        </p:nvSpPr>
        <p:spPr>
          <a:xfrm>
            <a:off x="0" y="2442000"/>
            <a:ext cx="6858000" cy="746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・この交差点は、</a:t>
            </a: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事故</a:t>
            </a:r>
            <a:r>
              <a:rPr lang="ja-JP" sz="3200">
                <a:latin typeface="Arial"/>
                <a:ea typeface="Arial"/>
                <a:cs typeface="Arial"/>
                <a:sym typeface="Arial"/>
              </a:rPr>
              <a:t>がよく起きる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・車同士の</a:t>
            </a:r>
            <a:r>
              <a:rPr lang="ja-JP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事故</a:t>
            </a:r>
            <a:r>
              <a:rPr lang="ja-JP" sz="3200">
                <a:latin typeface="Arial"/>
                <a:ea typeface="Arial"/>
                <a:cs typeface="Arial"/>
                <a:sym typeface="Arial"/>
              </a:rPr>
              <a:t>が多い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・横断歩道がないから</a:t>
            </a: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危ない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・車が来ていないか、</a:t>
            </a:r>
            <a:r>
              <a:rPr lang="ja-JP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気を付けて</a:t>
            </a:r>
            <a:r>
              <a:rPr lang="ja-JP" sz="3200">
                <a:latin typeface="Arial"/>
                <a:ea typeface="Arial"/>
                <a:cs typeface="Arial"/>
                <a:sym typeface="Arial"/>
              </a:rPr>
              <a:t>歩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く必要がある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159294"/>
            <a:ext cx="6857999" cy="483287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7">
            <a:hlinkClick r:id="rId4" action="ppaction://hlinksldjump"/>
          </p:cNvPr>
          <p:cNvSpPr/>
          <p:nvPr/>
        </p:nvSpPr>
        <p:spPr>
          <a:xfrm>
            <a:off x="5875800" y="0"/>
            <a:ext cx="866400" cy="73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24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sz="4800"/>
              <a:t>⑭｢つくしの家｣近く</a:t>
            </a:r>
            <a:br>
              <a:rPr lang="ja-JP" sz="4800"/>
            </a:br>
            <a:r>
              <a:rPr lang="ja-JP" sz="4800"/>
              <a:t>　の用水</a:t>
            </a:r>
            <a:endParaRPr sz="3600"/>
          </a:p>
        </p:txBody>
      </p:sp>
      <p:sp>
        <p:nvSpPr>
          <p:cNvPr id="292" name="Google Shape;292;p28"/>
          <p:cNvSpPr txBox="1">
            <a:spLocks noGrp="1"/>
          </p:cNvSpPr>
          <p:nvPr>
            <p:ph type="body" idx="1"/>
          </p:nvPr>
        </p:nvSpPr>
        <p:spPr>
          <a:xfrm>
            <a:off x="0" y="2442000"/>
            <a:ext cx="6858000" cy="746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</a:t>
            </a: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少しななめ</a:t>
            </a:r>
            <a:r>
              <a:rPr lang="ja-JP" sz="3200">
                <a:latin typeface="Arial"/>
                <a:ea typeface="Arial"/>
                <a:cs typeface="Arial"/>
                <a:sym typeface="Arial"/>
              </a:rPr>
              <a:t>になっているから危な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い（赤の矢印）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・雨がふったら水の量が多くなる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・水の流れもはやくなる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・車が通るほうにしか柵がない</a:t>
            </a:r>
            <a:endParaRPr sz="3000">
              <a:latin typeface="MS PMincho"/>
              <a:ea typeface="MS PMincho"/>
              <a:cs typeface="MS PMincho"/>
              <a:sym typeface="MS PMincho"/>
            </a:endParaRPr>
          </a:p>
        </p:txBody>
      </p:sp>
      <p:pic>
        <p:nvPicPr>
          <p:cNvPr id="293" name="Google Shape;293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88" y="6264450"/>
            <a:ext cx="6656876" cy="354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8"/>
          <p:cNvSpPr/>
          <p:nvPr/>
        </p:nvSpPr>
        <p:spPr>
          <a:xfrm>
            <a:off x="2814075" y="7886550"/>
            <a:ext cx="876300" cy="1088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8">
            <a:hlinkClick r:id="rId4" action="ppaction://hlinksldjump"/>
          </p:cNvPr>
          <p:cNvSpPr/>
          <p:nvPr/>
        </p:nvSpPr>
        <p:spPr>
          <a:xfrm>
            <a:off x="5875800" y="0"/>
            <a:ext cx="866400" cy="73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24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sz="4800"/>
              <a:t>⑮サンフレッシュ大井</a:t>
            </a:r>
            <a:br>
              <a:rPr lang="ja-JP" sz="4800"/>
            </a:br>
            <a:r>
              <a:rPr lang="ja-JP" sz="4800"/>
              <a:t>　近くの交差点</a:t>
            </a:r>
            <a:endParaRPr sz="4800"/>
          </a:p>
        </p:txBody>
      </p:sp>
      <p:sp>
        <p:nvSpPr>
          <p:cNvPr id="301" name="Google Shape;301;p29"/>
          <p:cNvSpPr txBox="1">
            <a:spLocks noGrp="1"/>
          </p:cNvSpPr>
          <p:nvPr>
            <p:ph type="body" idx="1"/>
          </p:nvPr>
        </p:nvSpPr>
        <p:spPr>
          <a:xfrm>
            <a:off x="0" y="2442000"/>
            <a:ext cx="6858000" cy="746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・信号がないので、自分で左右を確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認しないと危ない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・車通りが多い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・たまにスピードが速い車が通る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・スピードを落とさずに曲がる車が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多い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900" y="5770017"/>
            <a:ext cx="5610900" cy="42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9">
            <a:hlinkClick r:id="rId4" action="ppaction://hlinksldjump"/>
          </p:cNvPr>
          <p:cNvSpPr/>
          <p:nvPr/>
        </p:nvSpPr>
        <p:spPr>
          <a:xfrm>
            <a:off x="5875800" y="0"/>
            <a:ext cx="866400" cy="73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24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sz="4800"/>
              <a:t>⑯サンフレッシュ大井</a:t>
            </a:r>
            <a:br>
              <a:rPr lang="ja-JP" sz="4800"/>
            </a:br>
            <a:r>
              <a:rPr lang="ja-JP" sz="4800"/>
              <a:t>　前の道路</a:t>
            </a:r>
            <a:endParaRPr sz="4800"/>
          </a:p>
        </p:txBody>
      </p:sp>
      <p:sp>
        <p:nvSpPr>
          <p:cNvPr id="309" name="Google Shape;309;p30"/>
          <p:cNvSpPr txBox="1">
            <a:spLocks noGrp="1"/>
          </p:cNvSpPr>
          <p:nvPr>
            <p:ph type="body" idx="1"/>
          </p:nvPr>
        </p:nvSpPr>
        <p:spPr>
          <a:xfrm>
            <a:off x="0" y="2442000"/>
            <a:ext cx="6858000" cy="746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・カーブがあるので人が見えづらい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・夕日や雪や暴風のときは特に見え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にくいからヒヤリとする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・坂のふもとは車や自転車のスピ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ードが速いからヒヤリとする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・車が多いのに歩道がない</a:t>
            </a:r>
            <a:endParaRPr sz="30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</p:txBody>
      </p:sp>
      <p:pic>
        <p:nvPicPr>
          <p:cNvPr id="310" name="Google Shape;310;p3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05887"/>
            <a:ext cx="6857999" cy="448512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0"/>
          <p:cNvSpPr/>
          <p:nvPr/>
        </p:nvSpPr>
        <p:spPr>
          <a:xfrm rot="-934745">
            <a:off x="92949" y="7084552"/>
            <a:ext cx="1121503" cy="84527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0"/>
          <p:cNvSpPr/>
          <p:nvPr/>
        </p:nvSpPr>
        <p:spPr>
          <a:xfrm>
            <a:off x="3787250" y="6121050"/>
            <a:ext cx="713400" cy="1179900"/>
          </a:xfrm>
          <a:prstGeom prst="downArrow">
            <a:avLst>
              <a:gd name="adj1" fmla="val 50000"/>
              <a:gd name="adj2" fmla="val 53485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0">
            <a:hlinkClick r:id="rId4" action="ppaction://hlinksldjump"/>
          </p:cNvPr>
          <p:cNvSpPr/>
          <p:nvPr/>
        </p:nvSpPr>
        <p:spPr>
          <a:xfrm>
            <a:off x="5875800" y="0"/>
            <a:ext cx="866400" cy="73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24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sz="4800"/>
              <a:t>⑰田尻の柵がない用水</a:t>
            </a:r>
            <a:endParaRPr sz="4800"/>
          </a:p>
        </p:txBody>
      </p:sp>
      <p:sp>
        <p:nvSpPr>
          <p:cNvPr id="319" name="Google Shape;319;p31"/>
          <p:cNvSpPr txBox="1">
            <a:spLocks noGrp="1"/>
          </p:cNvSpPr>
          <p:nvPr>
            <p:ph type="body" idx="1"/>
          </p:nvPr>
        </p:nvSpPr>
        <p:spPr>
          <a:xfrm>
            <a:off x="0" y="2442000"/>
            <a:ext cx="6858000" cy="746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</a:t>
            </a: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柵がない→子供が落ちそうだか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　らヒヤリとする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</a:t>
            </a:r>
            <a:r>
              <a:rPr lang="ja-JP" sz="32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大雨</a:t>
            </a:r>
            <a:r>
              <a:rPr lang="ja-JP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だと水があふれておぼれるか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もしれない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</p:txBody>
      </p:sp>
      <p:pic>
        <p:nvPicPr>
          <p:cNvPr id="320" name="Google Shape;320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925" y="4886250"/>
            <a:ext cx="5199227" cy="5019752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1"/>
          <p:cNvSpPr/>
          <p:nvPr/>
        </p:nvSpPr>
        <p:spPr>
          <a:xfrm>
            <a:off x="2082675" y="7529625"/>
            <a:ext cx="1335000" cy="961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1">
            <a:hlinkClick r:id="rId4" action="ppaction://hlinksldjump"/>
          </p:cNvPr>
          <p:cNvSpPr/>
          <p:nvPr/>
        </p:nvSpPr>
        <p:spPr>
          <a:xfrm>
            <a:off x="5875800" y="0"/>
            <a:ext cx="866400" cy="73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">
            <a:hlinkClick r:id="rId3" action="ppaction://hlinksldjump"/>
          </p:cNvPr>
          <p:cNvSpPr/>
          <p:nvPr/>
        </p:nvSpPr>
        <p:spPr>
          <a:xfrm>
            <a:off x="2412900" y="1289452"/>
            <a:ext cx="320100" cy="3447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4">
            <a:hlinkClick r:id="rId4" action="ppaction://hlinksldjump"/>
          </p:cNvPr>
          <p:cNvSpPr/>
          <p:nvPr/>
        </p:nvSpPr>
        <p:spPr>
          <a:xfrm>
            <a:off x="2869500" y="1422727"/>
            <a:ext cx="320100" cy="3447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4">
            <a:hlinkClick r:id="rId5" action="ppaction://hlinksldjump"/>
          </p:cNvPr>
          <p:cNvSpPr/>
          <p:nvPr/>
        </p:nvSpPr>
        <p:spPr>
          <a:xfrm>
            <a:off x="4241100" y="1117927"/>
            <a:ext cx="320100" cy="3447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4">
            <a:hlinkClick r:id="rId6" action="ppaction://hlinksldjump"/>
          </p:cNvPr>
          <p:cNvSpPr/>
          <p:nvPr/>
        </p:nvSpPr>
        <p:spPr>
          <a:xfrm>
            <a:off x="3021900" y="813127"/>
            <a:ext cx="320100" cy="344700"/>
          </a:xfrm>
          <a:prstGeom prst="flowChartConnector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4">
            <a:hlinkClick r:id="rId7" action="ppaction://hlinksldjump"/>
          </p:cNvPr>
          <p:cNvSpPr/>
          <p:nvPr/>
        </p:nvSpPr>
        <p:spPr>
          <a:xfrm>
            <a:off x="3860100" y="203527"/>
            <a:ext cx="320100" cy="3447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4">
            <a:hlinkClick r:id="rId8" action="ppaction://hlinksldjump"/>
          </p:cNvPr>
          <p:cNvSpPr/>
          <p:nvPr/>
        </p:nvSpPr>
        <p:spPr>
          <a:xfrm>
            <a:off x="3174300" y="203527"/>
            <a:ext cx="320100" cy="3447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4">
            <a:hlinkClick r:id="rId9" action="ppaction://hlinksldjump"/>
          </p:cNvPr>
          <p:cNvSpPr/>
          <p:nvPr/>
        </p:nvSpPr>
        <p:spPr>
          <a:xfrm>
            <a:off x="840925" y="3879052"/>
            <a:ext cx="320100" cy="344700"/>
          </a:xfrm>
          <a:prstGeom prst="flowChartConnector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4">
            <a:hlinkClick r:id="rId10" action="ppaction://hlinksldjump"/>
          </p:cNvPr>
          <p:cNvSpPr/>
          <p:nvPr/>
        </p:nvSpPr>
        <p:spPr>
          <a:xfrm>
            <a:off x="1526725" y="4031452"/>
            <a:ext cx="320100" cy="344700"/>
          </a:xfrm>
          <a:prstGeom prst="flowChartConnector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4">
            <a:hlinkClick r:id="rId11" action="ppaction://hlinksldjump"/>
          </p:cNvPr>
          <p:cNvSpPr/>
          <p:nvPr/>
        </p:nvSpPr>
        <p:spPr>
          <a:xfrm>
            <a:off x="2195475" y="4283302"/>
            <a:ext cx="320100" cy="344700"/>
          </a:xfrm>
          <a:prstGeom prst="flowChartConnector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4">
            <a:hlinkClick r:id="rId12" action="ppaction://hlinksldjump"/>
          </p:cNvPr>
          <p:cNvSpPr/>
          <p:nvPr/>
        </p:nvSpPr>
        <p:spPr>
          <a:xfrm>
            <a:off x="231325" y="2812252"/>
            <a:ext cx="320100" cy="344700"/>
          </a:xfrm>
          <a:prstGeom prst="flowChartConnector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4">
            <a:hlinkClick r:id="rId13" action="ppaction://hlinksldjump"/>
          </p:cNvPr>
          <p:cNvSpPr/>
          <p:nvPr/>
        </p:nvSpPr>
        <p:spPr>
          <a:xfrm>
            <a:off x="735900" y="4165927"/>
            <a:ext cx="320100" cy="3447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4">
            <a:hlinkClick r:id="rId14" action="ppaction://hlinksldjump"/>
          </p:cNvPr>
          <p:cNvSpPr/>
          <p:nvPr/>
        </p:nvSpPr>
        <p:spPr>
          <a:xfrm>
            <a:off x="415800" y="3047627"/>
            <a:ext cx="320100" cy="3447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4">
            <a:hlinkClick r:id="rId15" action="ppaction://hlinksldjump"/>
          </p:cNvPr>
          <p:cNvSpPr/>
          <p:nvPr/>
        </p:nvSpPr>
        <p:spPr>
          <a:xfrm>
            <a:off x="1373150" y="2940827"/>
            <a:ext cx="320100" cy="344700"/>
          </a:xfrm>
          <a:prstGeom prst="flowChartConnector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4">
            <a:hlinkClick r:id="rId16" action="ppaction://hlinksldjump"/>
          </p:cNvPr>
          <p:cNvSpPr/>
          <p:nvPr/>
        </p:nvSpPr>
        <p:spPr>
          <a:xfrm>
            <a:off x="4164900" y="2794327"/>
            <a:ext cx="320100" cy="3447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4">
            <a:hlinkClick r:id="rId17" action="ppaction://hlinksldjump"/>
          </p:cNvPr>
          <p:cNvSpPr/>
          <p:nvPr/>
        </p:nvSpPr>
        <p:spPr>
          <a:xfrm>
            <a:off x="4850700" y="3480127"/>
            <a:ext cx="320100" cy="3447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4">
            <a:hlinkClick r:id="rId18" action="ppaction://hlinksldjump"/>
          </p:cNvPr>
          <p:cNvSpPr/>
          <p:nvPr/>
        </p:nvSpPr>
        <p:spPr>
          <a:xfrm>
            <a:off x="5243475" y="3521302"/>
            <a:ext cx="320100" cy="344700"/>
          </a:xfrm>
          <a:prstGeom prst="flowChartConnector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4">
            <a:hlinkClick r:id="rId19" action="ppaction://hlinksldjump"/>
          </p:cNvPr>
          <p:cNvSpPr/>
          <p:nvPr/>
        </p:nvSpPr>
        <p:spPr>
          <a:xfrm>
            <a:off x="4164900" y="8488452"/>
            <a:ext cx="320100" cy="3447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4">
            <a:hlinkClick r:id="rId20" action="ppaction://hlinksldjump"/>
          </p:cNvPr>
          <p:cNvSpPr/>
          <p:nvPr/>
        </p:nvSpPr>
        <p:spPr>
          <a:xfrm>
            <a:off x="4088700" y="7955052"/>
            <a:ext cx="320100" cy="3447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4">
            <a:hlinkClick r:id="rId21" action="ppaction://hlinksldjump"/>
          </p:cNvPr>
          <p:cNvSpPr/>
          <p:nvPr/>
        </p:nvSpPr>
        <p:spPr>
          <a:xfrm>
            <a:off x="5563575" y="7955052"/>
            <a:ext cx="320100" cy="3447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4">
            <a:hlinkClick r:id="rId22" action="ppaction://hlinksldjump"/>
          </p:cNvPr>
          <p:cNvSpPr/>
          <p:nvPr/>
        </p:nvSpPr>
        <p:spPr>
          <a:xfrm flipH="1">
            <a:off x="5792475" y="7610350"/>
            <a:ext cx="320100" cy="344700"/>
          </a:xfrm>
          <a:prstGeom prst="flowChartConnector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4">
            <a:hlinkClick r:id="rId23" action="ppaction://hlinksldjump"/>
          </p:cNvPr>
          <p:cNvSpPr/>
          <p:nvPr/>
        </p:nvSpPr>
        <p:spPr>
          <a:xfrm flipH="1">
            <a:off x="6513836" y="8986650"/>
            <a:ext cx="320100" cy="344700"/>
          </a:xfrm>
          <a:prstGeom prst="flowChartConnector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4">
            <a:hlinkClick r:id="rId24" action="ppaction://hlinksldjump"/>
          </p:cNvPr>
          <p:cNvSpPr/>
          <p:nvPr/>
        </p:nvSpPr>
        <p:spPr>
          <a:xfrm>
            <a:off x="2640900" y="279727"/>
            <a:ext cx="320100" cy="344700"/>
          </a:xfrm>
          <a:prstGeom prst="flowChartConnector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4">
            <a:hlinkClick r:id="rId25" action="ppaction://hlinksldjump"/>
          </p:cNvPr>
          <p:cNvSpPr/>
          <p:nvPr/>
        </p:nvSpPr>
        <p:spPr>
          <a:xfrm>
            <a:off x="2269425" y="2426477"/>
            <a:ext cx="320100" cy="3447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2"/>
          <p:cNvSpPr txBox="1">
            <a:spLocks noGrp="1"/>
          </p:cNvSpPr>
          <p:nvPr>
            <p:ph type="title"/>
          </p:nvPr>
        </p:nvSpPr>
        <p:spPr>
          <a:xfrm>
            <a:off x="0" y="122900"/>
            <a:ext cx="6858000" cy="24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sz="4800"/>
              <a:t>⑱県道７号百塚側</a:t>
            </a:r>
            <a:endParaRPr sz="4800">
              <a:highlight>
                <a:schemeClr val="dk1"/>
              </a:highlight>
            </a:endParaRPr>
          </a:p>
        </p:txBody>
      </p:sp>
      <p:sp>
        <p:nvSpPr>
          <p:cNvPr id="328" name="Google Shape;328;p32"/>
          <p:cNvSpPr txBox="1">
            <a:spLocks noGrp="1"/>
          </p:cNvSpPr>
          <p:nvPr>
            <p:ph type="body" idx="1"/>
          </p:nvPr>
        </p:nvSpPr>
        <p:spPr>
          <a:xfrm>
            <a:off x="7350" y="2564900"/>
            <a:ext cx="6858000" cy="746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・車がたくさん通るから危ない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</a:t>
            </a: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歩道がない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・歩ける場所が少ない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・夜歩いていると車のスピードが速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く感じる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・家を出ると、いきなり車が飛び出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してくる感じがして、危ない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8" y="7123940"/>
            <a:ext cx="3455010" cy="292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4404" y="6419296"/>
            <a:ext cx="3446973" cy="369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2">
            <a:hlinkClick r:id="rId5" action="ppaction://hlinksldjump"/>
          </p:cNvPr>
          <p:cNvSpPr/>
          <p:nvPr/>
        </p:nvSpPr>
        <p:spPr>
          <a:xfrm>
            <a:off x="5875800" y="0"/>
            <a:ext cx="866400" cy="73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3"/>
          <p:cNvSpPr txBox="1">
            <a:spLocks noGrp="1"/>
          </p:cNvSpPr>
          <p:nvPr>
            <p:ph type="title"/>
          </p:nvPr>
        </p:nvSpPr>
        <p:spPr>
          <a:xfrm>
            <a:off x="7350" y="122900"/>
            <a:ext cx="6858000" cy="24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sz="4800"/>
              <a:t>⑲県道７号宮尾側</a:t>
            </a:r>
            <a:endParaRPr sz="4800">
              <a:latin typeface="MS PMincho"/>
              <a:ea typeface="MS PMincho"/>
              <a:cs typeface="MS PMincho"/>
              <a:sym typeface="MS PMincho"/>
            </a:endParaRPr>
          </a:p>
        </p:txBody>
      </p:sp>
      <p:sp>
        <p:nvSpPr>
          <p:cNvPr id="337" name="Google Shape;337;p33"/>
          <p:cNvSpPr txBox="1">
            <a:spLocks noGrp="1"/>
          </p:cNvSpPr>
          <p:nvPr>
            <p:ph type="body" idx="1"/>
          </p:nvPr>
        </p:nvSpPr>
        <p:spPr>
          <a:xfrm>
            <a:off x="7350" y="2564900"/>
            <a:ext cx="6858000" cy="746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・車がたくさん通るから危ない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・よく</a:t>
            </a: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大きい車</a:t>
            </a:r>
            <a:r>
              <a:rPr lang="ja-JP" sz="3200">
                <a:latin typeface="Arial"/>
                <a:ea typeface="Arial"/>
                <a:cs typeface="Arial"/>
                <a:sym typeface="Arial"/>
              </a:rPr>
              <a:t>や</a:t>
            </a: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トラック</a:t>
            </a:r>
            <a:r>
              <a:rPr lang="ja-JP" sz="3200">
                <a:latin typeface="Arial"/>
                <a:ea typeface="Arial"/>
                <a:cs typeface="Arial"/>
                <a:sym typeface="Arial"/>
              </a:rPr>
              <a:t>が通るか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ら危ない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・手をあげないと車にひかれるかも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しれないから危ない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3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695" y="5443866"/>
            <a:ext cx="6316579" cy="473743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3">
            <a:hlinkClick r:id="rId4" action="ppaction://hlinksldjump"/>
          </p:cNvPr>
          <p:cNvSpPr/>
          <p:nvPr/>
        </p:nvSpPr>
        <p:spPr>
          <a:xfrm>
            <a:off x="5875800" y="0"/>
            <a:ext cx="866400" cy="73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24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sz="4800"/>
              <a:t>⑳宮尾の複雑な交差点</a:t>
            </a:r>
            <a:endParaRPr sz="4800">
              <a:latin typeface="MS PMincho"/>
              <a:ea typeface="MS PMincho"/>
              <a:cs typeface="MS PMincho"/>
              <a:sym typeface="MS PMincho"/>
            </a:endParaRPr>
          </a:p>
        </p:txBody>
      </p:sp>
      <p:sp>
        <p:nvSpPr>
          <p:cNvPr id="345" name="Google Shape;345;p34"/>
          <p:cNvSpPr txBox="1">
            <a:spLocks noGrp="1"/>
          </p:cNvSpPr>
          <p:nvPr>
            <p:ph type="body" idx="1"/>
          </p:nvPr>
        </p:nvSpPr>
        <p:spPr>
          <a:xfrm>
            <a:off x="-2069" y="2055950"/>
            <a:ext cx="6860069" cy="376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・</a:t>
            </a: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ふつうの交差点の形とは違う形の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　交差点がある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2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・横断歩道が長い</a:t>
            </a:r>
            <a:endParaRPr sz="32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2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・信号がない</a:t>
            </a:r>
            <a:endParaRPr sz="32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76726"/>
            <a:ext cx="6858000" cy="38763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7" name="Google Shape;347;p34"/>
          <p:cNvCxnSpPr/>
          <p:nvPr/>
        </p:nvCxnSpPr>
        <p:spPr>
          <a:xfrm rot="10800000" flipH="1">
            <a:off x="180875" y="7947275"/>
            <a:ext cx="412800" cy="126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8" name="Google Shape;348;p34"/>
          <p:cNvCxnSpPr/>
          <p:nvPr/>
        </p:nvCxnSpPr>
        <p:spPr>
          <a:xfrm rot="10800000">
            <a:off x="3461625" y="8050325"/>
            <a:ext cx="180600" cy="105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9" name="Google Shape;349;p34">
            <a:hlinkClick r:id="rId4" action="ppaction://hlinksldjump"/>
          </p:cNvPr>
          <p:cNvSpPr/>
          <p:nvPr/>
        </p:nvSpPr>
        <p:spPr>
          <a:xfrm>
            <a:off x="5875800" y="0"/>
            <a:ext cx="866400" cy="73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205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sz="4800"/>
              <a:t>㉑県道７号宮尾側の</a:t>
            </a: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sz="4800"/>
              <a:t>　用水</a:t>
            </a:r>
            <a:endParaRPr sz="4800"/>
          </a:p>
        </p:txBody>
      </p:sp>
      <p:sp>
        <p:nvSpPr>
          <p:cNvPr id="355" name="Google Shape;355;p35"/>
          <p:cNvSpPr txBox="1">
            <a:spLocks noGrp="1"/>
          </p:cNvSpPr>
          <p:nvPr>
            <p:ph type="body" idx="1"/>
          </p:nvPr>
        </p:nvSpPr>
        <p:spPr>
          <a:xfrm>
            <a:off x="0" y="2055950"/>
            <a:ext cx="6858000" cy="78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・深いので危ない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</a:t>
            </a: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水がたまったら、子供はおぼれる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　かもしれない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・横はばが大きく、落ちやすい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・柵がないから危ない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400">
              <a:latin typeface="MS PMincho"/>
              <a:ea typeface="MS PMincho"/>
              <a:cs typeface="MS PMincho"/>
              <a:sym typeface="MS PMincho"/>
            </a:endParaRPr>
          </a:p>
        </p:txBody>
      </p:sp>
      <p:pic>
        <p:nvPicPr>
          <p:cNvPr id="356" name="Google Shape;356;p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22400"/>
            <a:ext cx="6857999" cy="4083602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5">
            <a:hlinkClick r:id="rId4" action="ppaction://hlinksldjump"/>
          </p:cNvPr>
          <p:cNvSpPr/>
          <p:nvPr/>
        </p:nvSpPr>
        <p:spPr>
          <a:xfrm>
            <a:off x="5875800" y="0"/>
            <a:ext cx="866400" cy="73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24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4800"/>
              <a:t>㉒神通川</a:t>
            </a:r>
            <a:endParaRPr sz="4800">
              <a:highlight>
                <a:schemeClr val="dk1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800">
              <a:latin typeface="MS PMincho"/>
              <a:ea typeface="MS PMincho"/>
              <a:cs typeface="MS PMincho"/>
              <a:sym typeface="MS PMincho"/>
            </a:endParaRPr>
          </a:p>
        </p:txBody>
      </p:sp>
      <p:sp>
        <p:nvSpPr>
          <p:cNvPr id="363" name="Google Shape;363;p36"/>
          <p:cNvSpPr txBox="1">
            <a:spLocks noGrp="1"/>
          </p:cNvSpPr>
          <p:nvPr>
            <p:ph type="body" idx="1"/>
          </p:nvPr>
        </p:nvSpPr>
        <p:spPr>
          <a:xfrm>
            <a:off x="0" y="1740025"/>
            <a:ext cx="6858000" cy="378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・雨が降ると、</a:t>
            </a: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水が増えて、遊んで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　いたり、釣りをしていたりすると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　おぼれるかもしれない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・雨のときは、洪水が起こりやすい</a:t>
            </a:r>
            <a:endParaRPr sz="32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　から近くの店や工場が壊れるかも</a:t>
            </a:r>
            <a:endParaRPr sz="32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　しれない</a:t>
            </a:r>
            <a:endParaRPr sz="4800">
              <a:latin typeface="MS PMincho"/>
              <a:ea typeface="MS PMincho"/>
              <a:cs typeface="MS PMincho"/>
              <a:sym typeface="MS PMincho"/>
            </a:endParaRPr>
          </a:p>
        </p:txBody>
      </p:sp>
      <p:pic>
        <p:nvPicPr>
          <p:cNvPr id="364" name="Google Shape;364;p3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" y="5144188"/>
            <a:ext cx="6857999" cy="496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6">
            <a:hlinkClick r:id="rId4" action="ppaction://hlinksldjump"/>
          </p:cNvPr>
          <p:cNvSpPr/>
          <p:nvPr/>
        </p:nvSpPr>
        <p:spPr>
          <a:xfrm>
            <a:off x="5875800" y="0"/>
            <a:ext cx="866400" cy="73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24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4800"/>
              <a:t>㉓八幡新町の丁字路</a:t>
            </a:r>
            <a:endParaRPr sz="4800">
              <a:latin typeface="MS PMincho"/>
              <a:ea typeface="MS PMincho"/>
              <a:cs typeface="MS PMincho"/>
              <a:sym typeface="MS PMincho"/>
            </a:endParaRPr>
          </a:p>
        </p:txBody>
      </p:sp>
      <p:sp>
        <p:nvSpPr>
          <p:cNvPr id="371" name="Google Shape;371;p37"/>
          <p:cNvSpPr txBox="1">
            <a:spLocks noGrp="1"/>
          </p:cNvSpPr>
          <p:nvPr>
            <p:ph type="body" idx="1"/>
          </p:nvPr>
        </p:nvSpPr>
        <p:spPr>
          <a:xfrm>
            <a:off x="0" y="1740025"/>
            <a:ext cx="6858000" cy="378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・家のへいがあり、見通しが悪い</a:t>
            </a: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ja-JP" sz="3200">
                <a:latin typeface="Arial"/>
                <a:ea typeface="Arial"/>
                <a:cs typeface="Arial"/>
                <a:sym typeface="Arial"/>
              </a:rPr>
              <a:t>　　　　　　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7">
            <a:hlinkClick r:id="rId3" action="ppaction://hlinksldjump"/>
          </p:cNvPr>
          <p:cNvSpPr/>
          <p:nvPr/>
        </p:nvSpPr>
        <p:spPr>
          <a:xfrm>
            <a:off x="5875800" y="0"/>
            <a:ext cx="866400" cy="73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7"/>
          <p:cNvSpPr txBox="1">
            <a:spLocks noGrp="1"/>
          </p:cNvSpPr>
          <p:nvPr>
            <p:ph type="body" idx="1"/>
          </p:nvPr>
        </p:nvSpPr>
        <p:spPr>
          <a:xfrm>
            <a:off x="0" y="3827900"/>
            <a:ext cx="6858000" cy="585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4800">
                <a:latin typeface="MS PMincho"/>
                <a:ea typeface="MS PMincho"/>
                <a:cs typeface="MS PMincho"/>
                <a:sym typeface="MS PMincho"/>
              </a:rPr>
              <a:t>　　　　　　</a:t>
            </a:r>
            <a:endParaRPr sz="4800">
              <a:latin typeface="MS PMincho"/>
              <a:ea typeface="MS PMincho"/>
              <a:cs typeface="MS PMincho"/>
              <a:sym typeface="MS PMincho"/>
            </a:endParaRPr>
          </a:p>
        </p:txBody>
      </p:sp>
      <p:pic>
        <p:nvPicPr>
          <p:cNvPr id="374" name="Google Shape;374;p3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225" y="3238300"/>
            <a:ext cx="6559950" cy="3233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021" y="6523850"/>
            <a:ext cx="6559968" cy="32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24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sz="4800"/>
              <a:t>①八幡の曲がり角</a:t>
            </a:r>
            <a:endParaRPr sz="4800"/>
          </a:p>
        </p:txBody>
      </p:sp>
      <p:sp>
        <p:nvSpPr>
          <p:cNvPr id="183" name="Google Shape;183;p15"/>
          <p:cNvSpPr txBox="1">
            <a:spLocks noGrp="1"/>
          </p:cNvSpPr>
          <p:nvPr>
            <p:ph type="body" idx="1"/>
          </p:nvPr>
        </p:nvSpPr>
        <p:spPr>
          <a:xfrm>
            <a:off x="0" y="2442000"/>
            <a:ext cx="6858000" cy="746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・へいで車が見えない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・車のスピードが速い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・カーブがあって自転車や人が車と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ぶつかりやすい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</a:t>
            </a: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カーブミラーを見ないと危ない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43" y="5317961"/>
            <a:ext cx="6691099" cy="501832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5">
            <a:hlinkClick r:id="rId4" action="ppaction://hlinksldjump"/>
          </p:cNvPr>
          <p:cNvSpPr/>
          <p:nvPr/>
        </p:nvSpPr>
        <p:spPr>
          <a:xfrm>
            <a:off x="5875800" y="0"/>
            <a:ext cx="866400" cy="73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24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sz="4800"/>
              <a:t>②小学校前の丁字路</a:t>
            </a:r>
            <a:endParaRPr sz="4800"/>
          </a:p>
        </p:txBody>
      </p:sp>
      <p:sp>
        <p:nvSpPr>
          <p:cNvPr id="191" name="Google Shape;191;p16"/>
          <p:cNvSpPr txBox="1">
            <a:spLocks noGrp="1"/>
          </p:cNvSpPr>
          <p:nvPr>
            <p:ph type="body" idx="1"/>
          </p:nvPr>
        </p:nvSpPr>
        <p:spPr>
          <a:xfrm>
            <a:off x="0" y="2442000"/>
            <a:ext cx="6858000" cy="746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・左右が見えないから危ない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</a:t>
            </a: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飛び出したらひかれそうで危ない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・カーブミラーを見ないと車が見え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ない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86" y="5777774"/>
            <a:ext cx="6656590" cy="430469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6">
            <a:hlinkClick r:id="rId4" action="ppaction://hlinksldjump"/>
          </p:cNvPr>
          <p:cNvSpPr/>
          <p:nvPr/>
        </p:nvSpPr>
        <p:spPr>
          <a:xfrm>
            <a:off x="5875800" y="0"/>
            <a:ext cx="866400" cy="73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176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sz="4800"/>
              <a:t>③八幡神社前交差点</a:t>
            </a:r>
            <a:endParaRPr sz="4800"/>
          </a:p>
        </p:txBody>
      </p:sp>
      <p:sp>
        <p:nvSpPr>
          <p:cNvPr id="199" name="Google Shape;199;p17"/>
          <p:cNvSpPr txBox="1">
            <a:spLocks noGrp="1"/>
          </p:cNvSpPr>
          <p:nvPr>
            <p:ph type="body" idx="1"/>
          </p:nvPr>
        </p:nvSpPr>
        <p:spPr>
          <a:xfrm>
            <a:off x="0" y="1653925"/>
            <a:ext cx="6858000" cy="746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・ここは道路の近くに信号をかえる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押しボタンがある　押すときは慎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重に押さないと危ない　ボタンを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押さずにわたろうとすると危ない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・白線が消えかかっているからいつ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か消えるし危ない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000">
              <a:latin typeface="MS PMincho"/>
              <a:ea typeface="MS PMincho"/>
              <a:cs typeface="MS PMincho"/>
              <a:sym typeface="MS PMincho"/>
            </a:endParaRPr>
          </a:p>
        </p:txBody>
      </p:sp>
      <p:pic>
        <p:nvPicPr>
          <p:cNvPr id="200" name="Google Shape;200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75538"/>
            <a:ext cx="6857999" cy="52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7">
            <a:hlinkClick r:id="rId4" action="ppaction://hlinksldjump"/>
          </p:cNvPr>
          <p:cNvSpPr/>
          <p:nvPr/>
        </p:nvSpPr>
        <p:spPr>
          <a:xfrm>
            <a:off x="5875800" y="0"/>
            <a:ext cx="866400" cy="73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>
            <a:spLocks noGrp="1"/>
          </p:cNvSpPr>
          <p:nvPr>
            <p:ph type="title"/>
          </p:nvPr>
        </p:nvSpPr>
        <p:spPr>
          <a:xfrm>
            <a:off x="0" y="-29675"/>
            <a:ext cx="6858000" cy="128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sz="4800"/>
              <a:t>④八幡-今市間の用水</a:t>
            </a:r>
            <a:endParaRPr sz="4800"/>
          </a:p>
        </p:txBody>
      </p:sp>
      <p:sp>
        <p:nvSpPr>
          <p:cNvPr id="207" name="Google Shape;207;p18"/>
          <p:cNvSpPr txBox="1">
            <a:spLocks noGrp="1"/>
          </p:cNvSpPr>
          <p:nvPr>
            <p:ph type="body" idx="1"/>
          </p:nvPr>
        </p:nvSpPr>
        <p:spPr>
          <a:xfrm>
            <a:off x="0" y="1180225"/>
            <a:ext cx="6858000" cy="746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・道路の近くを流れている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</a:t>
            </a:r>
            <a:r>
              <a:rPr lang="ja-JP" sz="32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柵がないからよそ見をして走って</a:t>
            </a:r>
            <a:endParaRPr sz="3200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　いると落ちる</a:t>
            </a:r>
            <a:endParaRPr sz="3200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・水の流れがはやくなると、落ちた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ときに流される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・道がガタガタだから転んだら落ち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る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5115430"/>
            <a:ext cx="6742200" cy="505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8">
            <a:hlinkClick r:id="rId4" action="ppaction://hlinksldjump"/>
          </p:cNvPr>
          <p:cNvSpPr/>
          <p:nvPr/>
        </p:nvSpPr>
        <p:spPr>
          <a:xfrm>
            <a:off x="5875800" y="0"/>
            <a:ext cx="866400" cy="73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24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sz="4800"/>
              <a:t>⑤今市住宅街の道路</a:t>
            </a:r>
            <a:endParaRPr sz="4800"/>
          </a:p>
        </p:txBody>
      </p:sp>
      <p:sp>
        <p:nvSpPr>
          <p:cNvPr id="215" name="Google Shape;215;p19"/>
          <p:cNvSpPr txBox="1">
            <a:spLocks noGrp="1"/>
          </p:cNvSpPr>
          <p:nvPr>
            <p:ph type="body" idx="1"/>
          </p:nvPr>
        </p:nvSpPr>
        <p:spPr>
          <a:xfrm>
            <a:off x="0" y="2442000"/>
            <a:ext cx="6858000" cy="746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・車のスピードが速い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ja-JP" sz="3200">
                <a:latin typeface="Arial"/>
                <a:ea typeface="Arial"/>
                <a:cs typeface="Arial"/>
                <a:sym typeface="Arial"/>
              </a:rPr>
              <a:t>（制限速度は３０km/h）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・おくから来る車が家で見えない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5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5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5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500">
              <a:latin typeface="MS PMincho"/>
              <a:ea typeface="MS PMincho"/>
              <a:cs typeface="MS PMincho"/>
              <a:sym typeface="MS PMincho"/>
            </a:endParaRPr>
          </a:p>
        </p:txBody>
      </p:sp>
      <p:pic>
        <p:nvPicPr>
          <p:cNvPr id="216" name="Google Shape;216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05100"/>
            <a:ext cx="6857999" cy="450089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9">
            <a:hlinkClick r:id="rId4" action="ppaction://hlinksldjump"/>
          </p:cNvPr>
          <p:cNvSpPr/>
          <p:nvPr/>
        </p:nvSpPr>
        <p:spPr>
          <a:xfrm>
            <a:off x="5875800" y="0"/>
            <a:ext cx="866400" cy="73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24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sz="4800"/>
              <a:t>⑥今市住宅街の十字路</a:t>
            </a:r>
            <a:endParaRPr sz="4800"/>
          </a:p>
        </p:txBody>
      </p:sp>
      <p:sp>
        <p:nvSpPr>
          <p:cNvPr id="223" name="Google Shape;223;p20"/>
          <p:cNvSpPr txBox="1">
            <a:spLocks noGrp="1"/>
          </p:cNvSpPr>
          <p:nvPr>
            <p:ph type="body" idx="1"/>
          </p:nvPr>
        </p:nvSpPr>
        <p:spPr>
          <a:xfrm>
            <a:off x="0" y="2442000"/>
            <a:ext cx="6858000" cy="746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・車のスピードが速い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</a:t>
            </a: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横から来る車が壁で見えない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・止まれの標識や線がない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5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5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5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500">
              <a:latin typeface="MS PMincho"/>
              <a:ea typeface="MS PMincho"/>
              <a:cs typeface="MS PMincho"/>
              <a:sym typeface="MS PMincho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500">
              <a:latin typeface="MS PMincho"/>
              <a:ea typeface="MS PMincho"/>
              <a:cs typeface="MS PMincho"/>
              <a:sym typeface="MS PMincho"/>
            </a:endParaRPr>
          </a:p>
        </p:txBody>
      </p:sp>
      <p:pic>
        <p:nvPicPr>
          <p:cNvPr id="224" name="Google Shape;224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60" y="5668525"/>
            <a:ext cx="6750449" cy="38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0">
            <a:hlinkClick r:id="rId4" action="ppaction://hlinksldjump"/>
          </p:cNvPr>
          <p:cNvSpPr/>
          <p:nvPr/>
        </p:nvSpPr>
        <p:spPr>
          <a:xfrm>
            <a:off x="5875800" y="0"/>
            <a:ext cx="866400" cy="73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0"/>
          <p:cNvSpPr/>
          <p:nvPr/>
        </p:nvSpPr>
        <p:spPr>
          <a:xfrm>
            <a:off x="5561350" y="7450450"/>
            <a:ext cx="1189200" cy="734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244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ja-JP" sz="4800"/>
              <a:t>⑦今市の用水</a:t>
            </a:r>
            <a:endParaRPr sz="4800"/>
          </a:p>
        </p:txBody>
      </p:sp>
      <p:sp>
        <p:nvSpPr>
          <p:cNvPr id="232" name="Google Shape;232;p21"/>
          <p:cNvSpPr txBox="1">
            <a:spLocks noGrp="1"/>
          </p:cNvSpPr>
          <p:nvPr>
            <p:ph type="body" idx="1"/>
          </p:nvPr>
        </p:nvSpPr>
        <p:spPr>
          <a:xfrm>
            <a:off x="0" y="2442000"/>
            <a:ext cx="6858000" cy="746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・用水の横にネットがはってあるけ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　れど、</a:t>
            </a: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子供でも乗り越えられる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70" y="4827942"/>
            <a:ext cx="6858520" cy="382632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1">
            <a:hlinkClick r:id="rId4" action="ppaction://hlinksldjump"/>
          </p:cNvPr>
          <p:cNvSpPr/>
          <p:nvPr/>
        </p:nvSpPr>
        <p:spPr>
          <a:xfrm>
            <a:off x="5875800" y="0"/>
            <a:ext cx="866400" cy="73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1"/>
          <p:cNvSpPr/>
          <p:nvPr/>
        </p:nvSpPr>
        <p:spPr>
          <a:xfrm rot="3125505">
            <a:off x="1431187" y="5568189"/>
            <a:ext cx="1450198" cy="101710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919</Words>
  <Application>Microsoft Office PowerPoint</Application>
  <PresentationFormat>A4 210 x 297 mm</PresentationFormat>
  <Paragraphs>204</Paragraphs>
  <Slides>25</Slides>
  <Notes>25</Notes>
  <HiddenSlides>23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9" baseType="lpstr">
      <vt:lpstr>MS PMincho</vt:lpstr>
      <vt:lpstr>Arial</vt:lpstr>
      <vt:lpstr>Calibri</vt:lpstr>
      <vt:lpstr>Office テーマ</vt:lpstr>
      <vt:lpstr>八幡校下 ヒヤリマップ</vt:lpstr>
      <vt:lpstr>PowerPoint プレゼンテーション</vt:lpstr>
      <vt:lpstr>①八幡の曲がり角</vt:lpstr>
      <vt:lpstr>②小学校前の丁字路</vt:lpstr>
      <vt:lpstr>③八幡神社前交差点</vt:lpstr>
      <vt:lpstr>④八幡-今市間の用水</vt:lpstr>
      <vt:lpstr>⑤今市住宅街の道路</vt:lpstr>
      <vt:lpstr>⑥今市住宅街の十字路</vt:lpstr>
      <vt:lpstr>⑦今市の用水</vt:lpstr>
      <vt:lpstr>PowerPoint プレゼンテーション</vt:lpstr>
      <vt:lpstr> ⑨県道205号沿いの用水</vt:lpstr>
      <vt:lpstr>⑩和合建設近くの用水</vt:lpstr>
      <vt:lpstr>⑪富山農商近くの用水</vt:lpstr>
      <vt:lpstr> ⑫｢ふるさとのあかり｣ 　近くの道路</vt:lpstr>
      <vt:lpstr>⑬富山農商近くの 　交差点</vt:lpstr>
      <vt:lpstr> ⑭｢つくしの家｣近く 　の用水</vt:lpstr>
      <vt:lpstr> ⑮サンフレッシュ大井 　近くの交差点</vt:lpstr>
      <vt:lpstr> ⑯サンフレッシュ大井 　前の道路</vt:lpstr>
      <vt:lpstr>⑰田尻の柵がない用水</vt:lpstr>
      <vt:lpstr>⑱県道７号百塚側</vt:lpstr>
      <vt:lpstr>⑲県道７号宮尾側</vt:lpstr>
      <vt:lpstr>⑳宮尾の複雑な交差点</vt:lpstr>
      <vt:lpstr>㉑県道７号宮尾側の 　用水</vt:lpstr>
      <vt:lpstr>㉒神通川 </vt:lpstr>
      <vt:lpstr>㉓八幡新町の丁字路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八幡校下 ヒヤリマップ</dc:title>
  <dc:creator>京　貴広</dc:creator>
  <cp:lastModifiedBy>京 貴広</cp:lastModifiedBy>
  <cp:revision>3</cp:revision>
  <dcterms:modified xsi:type="dcterms:W3CDTF">2022-03-02T09:08:42Z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