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179"/>
    <a:srgbClr val="FFCCFF"/>
    <a:srgbClr val="009900"/>
    <a:srgbClr val="CA3602"/>
    <a:srgbClr val="FFE4AF"/>
    <a:srgbClr val="FFCCCC"/>
    <a:srgbClr val="EBE2C7"/>
    <a:srgbClr val="CCFFFF"/>
    <a:srgbClr val="FF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8"/>
    <p:restoredTop sz="97239"/>
  </p:normalViewPr>
  <p:slideViewPr>
    <p:cSldViewPr>
      <p:cViewPr varScale="1">
        <p:scale>
          <a:sx n="48" d="100"/>
          <a:sy n="48" d="100"/>
        </p:scale>
        <p:origin x="2504" y="5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799B-073D-4B81-A421-2D61626B2362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B581D-53EF-4369-89DC-600B46A3C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11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3488"/>
            <a:ext cx="2306637" cy="3330575"/>
          </a:xfrm>
        </p:spPr>
      </p:sp>
      <p:sp>
        <p:nvSpPr>
          <p:cNvPr id="124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4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B581D-53EF-4369-89DC-600B46A3C6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17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03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3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9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9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4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4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4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5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62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66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67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71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7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7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8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8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AF63-7CDB-4F98-B3FF-043FF2D3A670}" type="datetimeFigureOut">
              <a:rPr kumimoji="1" lang="ja-JP" altLang="en-US" smtClean="0"/>
              <a:pPr/>
              <a:t>2025/9/30</a:t>
            </a:fld>
            <a:endParaRPr kumimoji="1" lang="ja-JP" altLang="en-US"/>
          </a:p>
        </p:txBody>
      </p:sp>
      <p:sp>
        <p:nvSpPr>
          <p:cNvPr id="102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D16E-2E28-4BCF-8920-A3CAA6568E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microsoft.com/office/2007/relationships/hdphoto" Target="../media/hdphoto4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28" Type="http://schemas.openxmlformats.org/officeDocument/2006/relationships/image" Target="../media/image24.png"/><Relationship Id="rId36" Type="http://schemas.microsoft.com/office/2007/relationships/hdphoto" Target="../media/hdphoto5.wdp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29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楕円 147"/>
          <p:cNvSpPr/>
          <p:nvPr/>
        </p:nvSpPr>
        <p:spPr>
          <a:xfrm>
            <a:off x="851485" y="6225383"/>
            <a:ext cx="801840" cy="3529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08" name="正方形/長方形 254"/>
          <p:cNvSpPr/>
          <p:nvPr/>
        </p:nvSpPr>
        <p:spPr>
          <a:xfrm rot="18860095">
            <a:off x="4919860" y="3743185"/>
            <a:ext cx="109520" cy="3667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正方形/長方形 208"/>
          <p:cNvSpPr/>
          <p:nvPr/>
        </p:nvSpPr>
        <p:spPr>
          <a:xfrm rot="18860095">
            <a:off x="6469584" y="3806942"/>
            <a:ext cx="107722" cy="381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円/楕円 130"/>
          <p:cNvSpPr/>
          <p:nvPr/>
        </p:nvSpPr>
        <p:spPr>
          <a:xfrm>
            <a:off x="5146120" y="2671947"/>
            <a:ext cx="1499031" cy="1393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1" name="円/楕円 130"/>
          <p:cNvSpPr/>
          <p:nvPr/>
        </p:nvSpPr>
        <p:spPr>
          <a:xfrm>
            <a:off x="3536282" y="2702632"/>
            <a:ext cx="1499031" cy="1393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2" name="円/楕円 130"/>
          <p:cNvSpPr/>
          <p:nvPr/>
        </p:nvSpPr>
        <p:spPr>
          <a:xfrm>
            <a:off x="5083131" y="4611825"/>
            <a:ext cx="1499031" cy="1393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3" name="円/楕円 130"/>
          <p:cNvSpPr/>
          <p:nvPr/>
        </p:nvSpPr>
        <p:spPr>
          <a:xfrm>
            <a:off x="3539349" y="4546390"/>
            <a:ext cx="1499031" cy="1393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114" name="グループ化 182"/>
          <p:cNvGrpSpPr/>
          <p:nvPr/>
        </p:nvGrpSpPr>
        <p:grpSpPr>
          <a:xfrm>
            <a:off x="3819318" y="3978168"/>
            <a:ext cx="2470460" cy="552817"/>
            <a:chOff x="-3234417" y="4639588"/>
            <a:chExt cx="1826732" cy="511056"/>
          </a:xfrm>
        </p:grpSpPr>
        <p:sp>
          <p:nvSpPr>
            <p:cNvPr id="1115" name="楕円 183"/>
            <p:cNvSpPr/>
            <p:nvPr/>
          </p:nvSpPr>
          <p:spPr>
            <a:xfrm>
              <a:off x="-3234417" y="4639588"/>
              <a:ext cx="548446" cy="4830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楕円 184"/>
            <p:cNvSpPr/>
            <p:nvPr/>
          </p:nvSpPr>
          <p:spPr>
            <a:xfrm>
              <a:off x="-2775993" y="4654459"/>
              <a:ext cx="548446" cy="4830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楕円 185"/>
            <p:cNvSpPr/>
            <p:nvPr/>
          </p:nvSpPr>
          <p:spPr>
            <a:xfrm>
              <a:off x="-2348233" y="4667586"/>
              <a:ext cx="548446" cy="4830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楕円 186"/>
            <p:cNvSpPr/>
            <p:nvPr/>
          </p:nvSpPr>
          <p:spPr>
            <a:xfrm>
              <a:off x="-1956131" y="4667587"/>
              <a:ext cx="548446" cy="48305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19" name="テキスト ボックス 110"/>
          <p:cNvSpPr txBox="1"/>
          <p:nvPr/>
        </p:nvSpPr>
        <p:spPr>
          <a:xfrm>
            <a:off x="251754" y="2147706"/>
            <a:ext cx="638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『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旬</a:t>
            </a:r>
            <a:r>
              <a:rPr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』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の食材を味わってみよう</a:t>
            </a: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120" name="テキスト ボックス 231"/>
          <p:cNvSpPr txBox="1"/>
          <p:nvPr/>
        </p:nvSpPr>
        <p:spPr>
          <a:xfrm>
            <a:off x="38337" y="6792716"/>
            <a:ext cx="2075729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BIZ UDゴシック"/>
                <a:ea typeface="BIZ UDゴシック"/>
              </a:rPr>
              <a:t>【</a:t>
            </a:r>
            <a:r>
              <a:rPr lang="ja-JP" altLang="en-US" sz="1100" b="1" dirty="0">
                <a:latin typeface="BIZ UDゴシック"/>
                <a:ea typeface="BIZ UDゴシック"/>
              </a:rPr>
              <a:t>材料（４人分）</a:t>
            </a:r>
            <a:r>
              <a:rPr lang="en-US" altLang="ja-JP" sz="1100" b="1" dirty="0">
                <a:latin typeface="BIZ UDゴシック"/>
                <a:ea typeface="BIZ UDゴシック"/>
              </a:rPr>
              <a:t>】</a:t>
            </a:r>
            <a:endParaRPr lang="ja-JP" altLang="en-US" sz="1100" b="1" dirty="0">
              <a:latin typeface="BIZ UDゴシック"/>
              <a:ea typeface="BIZ UDゴシック"/>
            </a:endParaRPr>
          </a:p>
        </p:txBody>
      </p:sp>
      <p:sp>
        <p:nvSpPr>
          <p:cNvPr id="1121" name="テキスト ボックス 2"/>
          <p:cNvSpPr txBox="1">
            <a:spLocks noChangeArrowheads="1"/>
          </p:cNvSpPr>
          <p:nvPr/>
        </p:nvSpPr>
        <p:spPr>
          <a:xfrm>
            <a:off x="57999" y="7000040"/>
            <a:ext cx="3830883" cy="2861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・にんにく　　１/２片　　・豚もも肉　 ４００ｇ　　　　</a:t>
            </a:r>
          </a:p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・たまねぎ　　１個　　　 ・さとう　　 小さじ２</a:t>
            </a:r>
          </a:p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・にら　　　  １束　　　 ・酒　　　   大さじ１　　</a:t>
            </a:r>
          </a:p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・もやし　　  １袋　　　 ・しょうゆ　 大さじ１/２</a:t>
            </a:r>
          </a:p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・油　        大さじ１</a:t>
            </a:r>
          </a:p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・オイスターソース　大さじ１</a:t>
            </a:r>
          </a:p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・ごま油　　　小さじ１</a:t>
            </a: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2" name="テキスト ボックス 235"/>
          <p:cNvSpPr txBox="1"/>
          <p:nvPr/>
        </p:nvSpPr>
        <p:spPr>
          <a:xfrm>
            <a:off x="113791" y="8104722"/>
            <a:ext cx="2075729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BIZ UDPゴシック"/>
                <a:ea typeface="BIZ UDPゴシック"/>
              </a:rPr>
              <a:t>【</a:t>
            </a:r>
            <a:r>
              <a:rPr lang="ja-JP" altLang="en-US" sz="1100" b="1" dirty="0">
                <a:latin typeface="BIZ UDPゴシック"/>
                <a:ea typeface="BIZ UDPゴシック"/>
              </a:rPr>
              <a:t>作り方</a:t>
            </a:r>
            <a:r>
              <a:rPr lang="en-US" altLang="ja-JP" sz="1100" b="1" dirty="0">
                <a:latin typeface="BIZ UDPゴシック"/>
                <a:ea typeface="BIZ UDPゴシック"/>
              </a:rPr>
              <a:t>】</a:t>
            </a:r>
            <a:endParaRPr lang="ja-JP" altLang="en-US" sz="1100" b="1" dirty="0">
              <a:latin typeface="BIZ UDPゴシック"/>
              <a:ea typeface="BIZ UDPゴシック"/>
            </a:endParaRPr>
          </a:p>
        </p:txBody>
      </p:sp>
      <p:sp>
        <p:nvSpPr>
          <p:cNvPr id="1123" name="テキスト ボックス 1"/>
          <p:cNvSpPr txBox="1">
            <a:spLocks noChangeArrowheads="1"/>
          </p:cNvSpPr>
          <p:nvPr/>
        </p:nvSpPr>
        <p:spPr>
          <a:xfrm>
            <a:off x="165710" y="8318039"/>
            <a:ext cx="3370573" cy="14764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①にんにくはみじん切り、たまねぎは薄くスライスし、</a:t>
            </a:r>
            <a:endParaRPr lang="en-US" altLang="ja-JP" sz="1000" b="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にらは２ｃｍ長さに切る。</a:t>
            </a: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②豚もも肉に、さとう、酒、しょうゆをもみこみ、</a:t>
            </a: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下味をつける。</a:t>
            </a: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③フライパンに油をひき、にんにくを加えて香りが</a:t>
            </a: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たったら、②を入れ炒める。</a:t>
            </a: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④③に火が通ったらたまねぎ、もやしを加え炒める。</a:t>
            </a: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⑤野菜にも火が通ったら、にら、オイスターソース、</a:t>
            </a:r>
          </a:p>
          <a:p>
            <a:pPr eaLnBrk="1" hangingPunct="1"/>
            <a:r>
              <a:rPr lang="ja-JP" altLang="en-US" sz="1000" b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ごま油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を加え、味をととのえる。</a:t>
            </a:r>
          </a:p>
        </p:txBody>
      </p:sp>
      <p:sp>
        <p:nvSpPr>
          <p:cNvPr id="1124" name="テキスト ボックス 3"/>
          <p:cNvSpPr txBox="1"/>
          <p:nvPr/>
        </p:nvSpPr>
        <p:spPr>
          <a:xfrm>
            <a:off x="5144047" y="907513"/>
            <a:ext cx="1664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ＭＳ 明朝" pitchFamily="17" charset="-128"/>
                <a:ea typeface="ＭＳ 明朝" pitchFamily="17" charset="-128"/>
              </a:rPr>
              <a:t>富山市立水橋西部小学校</a:t>
            </a:r>
          </a:p>
        </p:txBody>
      </p:sp>
      <p:grpSp>
        <p:nvGrpSpPr>
          <p:cNvPr id="1125" name="グループ化 155"/>
          <p:cNvGrpSpPr/>
          <p:nvPr/>
        </p:nvGrpSpPr>
        <p:grpSpPr>
          <a:xfrm>
            <a:off x="57999" y="1896311"/>
            <a:ext cx="6746310" cy="200154"/>
            <a:chOff x="-31106" y="924958"/>
            <a:chExt cx="6872244" cy="172762"/>
          </a:xfrm>
        </p:grpSpPr>
        <p:pic>
          <p:nvPicPr>
            <p:cNvPr id="1126" name="図 156"/>
            <p:cNvPicPr>
              <a:picLocks noChangeAspect="1"/>
            </p:cNvPicPr>
            <p:nvPr/>
          </p:nvPicPr>
          <p:blipFill>
            <a:blip r:embed="rId3"/>
            <a:srcRect r="508" b="87302"/>
            <a:stretch>
              <a:fillRect/>
            </a:stretch>
          </p:blipFill>
          <p:spPr>
            <a:xfrm>
              <a:off x="4132745" y="942168"/>
              <a:ext cx="2708393" cy="155552"/>
            </a:xfrm>
            <a:prstGeom prst="rect">
              <a:avLst/>
            </a:prstGeom>
          </p:spPr>
        </p:pic>
        <p:pic>
          <p:nvPicPr>
            <p:cNvPr id="1127" name="図 157"/>
            <p:cNvPicPr>
              <a:picLocks noChangeAspect="1"/>
            </p:cNvPicPr>
            <p:nvPr/>
          </p:nvPicPr>
          <p:blipFill>
            <a:blip r:embed="rId3"/>
            <a:srcRect r="508" b="87302"/>
            <a:stretch>
              <a:fillRect/>
            </a:stretch>
          </p:blipFill>
          <p:spPr>
            <a:xfrm>
              <a:off x="1398616" y="942168"/>
              <a:ext cx="2708393" cy="155552"/>
            </a:xfrm>
            <a:prstGeom prst="rect">
              <a:avLst/>
            </a:prstGeom>
          </p:spPr>
        </p:pic>
        <p:pic>
          <p:nvPicPr>
            <p:cNvPr id="1128" name="図 158"/>
            <p:cNvPicPr>
              <a:picLocks noChangeAspect="1"/>
            </p:cNvPicPr>
            <p:nvPr/>
          </p:nvPicPr>
          <p:blipFill>
            <a:blip r:embed="rId3"/>
            <a:srcRect l="48149" t="-1059" r="508" b="87302"/>
            <a:stretch>
              <a:fillRect/>
            </a:stretch>
          </p:blipFill>
          <p:spPr>
            <a:xfrm>
              <a:off x="-31106" y="924958"/>
              <a:ext cx="1397680" cy="168528"/>
            </a:xfrm>
            <a:prstGeom prst="rect">
              <a:avLst/>
            </a:prstGeom>
          </p:spPr>
        </p:pic>
      </p:grpSp>
      <p:grpSp>
        <p:nvGrpSpPr>
          <p:cNvPr id="1129" name="グループ化 29"/>
          <p:cNvGrpSpPr/>
          <p:nvPr/>
        </p:nvGrpSpPr>
        <p:grpSpPr>
          <a:xfrm>
            <a:off x="-2630551" y="3286474"/>
            <a:ext cx="6016133" cy="1043666"/>
            <a:chOff x="-45624" y="2331827"/>
            <a:chExt cx="3643740" cy="956683"/>
          </a:xfrm>
        </p:grpSpPr>
        <p:sp>
          <p:nvSpPr>
            <p:cNvPr id="1130" name="テキスト ボックス 86"/>
            <p:cNvSpPr txBox="1"/>
            <p:nvPr/>
          </p:nvSpPr>
          <p:spPr>
            <a:xfrm>
              <a:off x="1771964" y="2894353"/>
              <a:ext cx="1666568" cy="39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うま味や香りが強く、食材そのものの味わいを楽しめます。</a:t>
              </a:r>
              <a:endPara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grpSp>
          <p:nvGrpSpPr>
            <p:cNvPr id="1131" name="グループ化 19"/>
            <p:cNvGrpSpPr/>
            <p:nvPr/>
          </p:nvGrpSpPr>
          <p:grpSpPr>
            <a:xfrm>
              <a:off x="-45624" y="2331827"/>
              <a:ext cx="3643740" cy="641275"/>
              <a:chOff x="-45624" y="2348269"/>
              <a:chExt cx="3643740" cy="641275"/>
            </a:xfrm>
          </p:grpSpPr>
          <p:sp>
            <p:nvSpPr>
              <p:cNvPr id="1132" name="テキスト ボックス 83"/>
              <p:cNvSpPr txBox="1"/>
              <p:nvPr/>
            </p:nvSpPr>
            <p:spPr>
              <a:xfrm>
                <a:off x="1581892" y="2736450"/>
                <a:ext cx="2016224" cy="25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１</a:t>
                </a:r>
                <a:r>
                  <a:rPr lang="en-US" altLang="ja-JP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.</a:t>
                </a:r>
                <a:r>
                  <a:rPr lang="ja-JP" altLang="en-US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　新鮮でおいしい</a:t>
                </a:r>
                <a:endParaRPr kumimoji="1" lang="ja-JP" altLang="en-US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33" name="グループ化 30"/>
          <p:cNvGrpSpPr/>
          <p:nvPr/>
        </p:nvGrpSpPr>
        <p:grpSpPr>
          <a:xfrm>
            <a:off x="38337" y="4270760"/>
            <a:ext cx="3240831" cy="2343486"/>
            <a:chOff x="3429577" y="2713244"/>
            <a:chExt cx="1418196" cy="2419219"/>
          </a:xfrm>
        </p:grpSpPr>
        <p:sp>
          <p:nvSpPr>
            <p:cNvPr id="1134" name="テキスト ボックス 91"/>
            <p:cNvSpPr txBox="1"/>
            <p:nvPr/>
          </p:nvSpPr>
          <p:spPr>
            <a:xfrm>
              <a:off x="3564952" y="2924440"/>
              <a:ext cx="1282821" cy="61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他</a:t>
              </a:r>
              <a:r>
                <a:rPr kumimoji="1"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の時期に比べて栄養価が高く、夏で疲れた体の疲労回復や冬に向けての体作りを助けます。</a:t>
              </a:r>
            </a:p>
          </p:txBody>
        </p:sp>
        <p:grpSp>
          <p:nvGrpSpPr>
            <p:cNvPr id="1135" name="グループ化 20"/>
            <p:cNvGrpSpPr/>
            <p:nvPr/>
          </p:nvGrpSpPr>
          <p:grpSpPr>
            <a:xfrm>
              <a:off x="3429577" y="2713244"/>
              <a:ext cx="1321230" cy="2419219"/>
              <a:chOff x="3429577" y="2713244"/>
              <a:chExt cx="1321230" cy="2419219"/>
            </a:xfrm>
          </p:grpSpPr>
          <p:sp>
            <p:nvSpPr>
              <p:cNvPr id="1137" name="テキスト ボックス 1"/>
              <p:cNvSpPr txBox="1"/>
              <p:nvPr/>
            </p:nvSpPr>
            <p:spPr>
              <a:xfrm>
                <a:off x="3429577" y="2713244"/>
                <a:ext cx="674794" cy="28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２</a:t>
                </a:r>
                <a:r>
                  <a:rPr lang="en-US" altLang="ja-JP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.</a:t>
                </a:r>
                <a:r>
                  <a:rPr lang="ja-JP" altLang="en-US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　</a:t>
                </a:r>
                <a:r>
                  <a:rPr kumimoji="1" lang="ja-JP" altLang="en-US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栄養価が高い</a:t>
                </a:r>
              </a:p>
            </p:txBody>
          </p:sp>
        </p:grpSp>
      </p:grpSp>
      <p:grpSp>
        <p:nvGrpSpPr>
          <p:cNvPr id="1138" name="グループ化 223"/>
          <p:cNvGrpSpPr/>
          <p:nvPr/>
        </p:nvGrpSpPr>
        <p:grpSpPr>
          <a:xfrm>
            <a:off x="38337" y="5015387"/>
            <a:ext cx="3285618" cy="806704"/>
            <a:chOff x="5103249" y="2603209"/>
            <a:chExt cx="1635825" cy="806704"/>
          </a:xfrm>
        </p:grpSpPr>
        <p:sp>
          <p:nvSpPr>
            <p:cNvPr id="1139" name="テキスト ボックス 5"/>
            <p:cNvSpPr txBox="1"/>
            <p:nvPr/>
          </p:nvSpPr>
          <p:spPr>
            <a:xfrm>
              <a:off x="5234970" y="2810642"/>
              <a:ext cx="1504104" cy="59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生産量が多く、他の季節よりも価格の変動が小さいため、毎日の食事に取り入れやすいです。</a:t>
              </a:r>
            </a:p>
          </p:txBody>
        </p:sp>
        <p:sp>
          <p:nvSpPr>
            <p:cNvPr id="1140" name="テキスト ボックス 84"/>
            <p:cNvSpPr txBox="1"/>
            <p:nvPr/>
          </p:nvSpPr>
          <p:spPr>
            <a:xfrm>
              <a:off x="5103249" y="2603209"/>
              <a:ext cx="1248947" cy="276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３</a:t>
              </a:r>
              <a:r>
                <a:rPr lang="en-US" altLang="ja-JP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.</a:t>
              </a:r>
              <a:r>
                <a:rPr lang="ja-JP" altLang="en-US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価格が安定している</a:t>
              </a:r>
              <a:endPara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1141" name="図 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0028">
            <a:off x="3444060" y="4197397"/>
            <a:ext cx="265840" cy="265840"/>
          </a:xfrm>
          <a:prstGeom prst="rect">
            <a:avLst/>
          </a:prstGeom>
        </p:spPr>
      </p:pic>
      <p:pic>
        <p:nvPicPr>
          <p:cNvPr id="1142" name="図 2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9884" y="2190476"/>
            <a:ext cx="437680" cy="437680"/>
          </a:xfrm>
          <a:prstGeom prst="rect">
            <a:avLst/>
          </a:prstGeom>
        </p:spPr>
      </p:pic>
      <p:pic>
        <p:nvPicPr>
          <p:cNvPr id="1143" name="図 2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1413">
            <a:off x="5870659" y="372209"/>
            <a:ext cx="473408" cy="473408"/>
          </a:xfrm>
          <a:prstGeom prst="rect">
            <a:avLst/>
          </a:prstGeom>
        </p:spPr>
      </p:pic>
      <p:pic>
        <p:nvPicPr>
          <p:cNvPr id="1144" name="図 2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248156">
            <a:off x="6286459" y="176969"/>
            <a:ext cx="481840" cy="481840"/>
          </a:xfrm>
          <a:prstGeom prst="rect">
            <a:avLst/>
          </a:prstGeom>
        </p:spPr>
      </p:pic>
      <p:pic>
        <p:nvPicPr>
          <p:cNvPr id="1145" name="図 2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51134">
            <a:off x="5626622" y="48116"/>
            <a:ext cx="410643" cy="415579"/>
          </a:xfrm>
          <a:prstGeom prst="rect">
            <a:avLst/>
          </a:prstGeom>
        </p:spPr>
      </p:pic>
      <p:sp>
        <p:nvSpPr>
          <p:cNvPr id="1146" name="テキスト ボックス 1"/>
          <p:cNvSpPr txBox="1">
            <a:spLocks noChangeArrowheads="1"/>
          </p:cNvSpPr>
          <p:nvPr/>
        </p:nvSpPr>
        <p:spPr>
          <a:xfrm>
            <a:off x="3689903" y="6732585"/>
            <a:ext cx="314764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食品ロス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とは、まだ食べることができるのに、捨てられてしまう食品のことです。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買い物・料理・食事の３つの場面での食品ロスを減らす工夫を紹介します。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147" name="グループ化 10"/>
          <p:cNvGrpSpPr/>
          <p:nvPr/>
        </p:nvGrpSpPr>
        <p:grpSpPr>
          <a:xfrm>
            <a:off x="3108875" y="6123092"/>
            <a:ext cx="963798" cy="3782909"/>
            <a:chOff x="3205450" y="6393160"/>
            <a:chExt cx="963798" cy="3471138"/>
          </a:xfrm>
        </p:grpSpPr>
        <p:pic>
          <p:nvPicPr>
            <p:cNvPr id="1148" name="図 10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2723592" y="8418642"/>
              <a:ext cx="1927541" cy="963771"/>
            </a:xfrm>
            <a:prstGeom prst="rect">
              <a:avLst/>
            </a:prstGeom>
          </p:spPr>
        </p:pic>
        <p:pic>
          <p:nvPicPr>
            <p:cNvPr id="1149" name="図 108"/>
            <p:cNvPicPr>
              <a:picLocks noChangeAspect="1"/>
            </p:cNvPicPr>
            <p:nvPr/>
          </p:nvPicPr>
          <p:blipFill>
            <a:blip r:embed="rId9"/>
            <a:srcRect l="20290"/>
            <a:stretch>
              <a:fillRect/>
            </a:stretch>
          </p:blipFill>
          <p:spPr>
            <a:xfrm rot="5400000">
              <a:off x="2919103" y="6679507"/>
              <a:ext cx="1536465" cy="963771"/>
            </a:xfrm>
            <a:prstGeom prst="rect">
              <a:avLst/>
            </a:prstGeom>
          </p:spPr>
        </p:pic>
      </p:grpSp>
      <p:sp>
        <p:nvSpPr>
          <p:cNvPr id="1150" name="テキスト ボックス 1"/>
          <p:cNvSpPr txBox="1">
            <a:spLocks noChangeArrowheads="1"/>
          </p:cNvSpPr>
          <p:nvPr/>
        </p:nvSpPr>
        <p:spPr>
          <a:xfrm>
            <a:off x="3720612" y="9056256"/>
            <a:ext cx="2908546" cy="3847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9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食べ残しをしないために、食べきることができ　</a:t>
            </a:r>
            <a:r>
              <a:rPr lang="ja-JP" altLang="en-US" sz="95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る</a:t>
            </a:r>
            <a:r>
              <a:rPr lang="ja-JP" altLang="en-US" sz="9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量を作りましょう。</a:t>
            </a:r>
            <a:endParaRPr lang="en-US" altLang="ja-JP" sz="9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51" name="テキスト ボックス 1"/>
          <p:cNvSpPr txBox="1">
            <a:spLocks noChangeArrowheads="1"/>
          </p:cNvSpPr>
          <p:nvPr/>
        </p:nvSpPr>
        <p:spPr>
          <a:xfrm>
            <a:off x="3756566" y="8367170"/>
            <a:ext cx="2922461" cy="3847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9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残った料理は、保存容器で保存したり</a:t>
            </a:r>
            <a:endParaRPr lang="en-US" altLang="ja-JP" sz="9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/>
            <a:r>
              <a:rPr lang="ja-JP" altLang="en-US" sz="9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アレンジして別の料理に生かしましょう。</a:t>
            </a:r>
            <a:endParaRPr lang="en-US" altLang="ja-JP" sz="9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152" name="グループ化 17"/>
          <p:cNvGrpSpPr/>
          <p:nvPr/>
        </p:nvGrpSpPr>
        <p:grpSpPr>
          <a:xfrm>
            <a:off x="3700635" y="7622142"/>
            <a:ext cx="3310631" cy="482580"/>
            <a:chOff x="136772" y="9095982"/>
            <a:chExt cx="3059833" cy="419995"/>
          </a:xfrm>
        </p:grpSpPr>
        <p:sp>
          <p:nvSpPr>
            <p:cNvPr id="1153" name="テキスト ボックス 1"/>
            <p:cNvSpPr txBox="1">
              <a:spLocks noChangeArrowheads="1"/>
            </p:cNvSpPr>
            <p:nvPr/>
          </p:nvSpPr>
          <p:spPr>
            <a:xfrm>
              <a:off x="148325" y="9142575"/>
              <a:ext cx="3048280" cy="300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9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あらかじめ冷蔵庫にある食材を把握して、</a:t>
              </a:r>
              <a:endParaRPr lang="en-US" altLang="ja-JP" sz="9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eaLnBrk="1" hangingPunct="1"/>
              <a:r>
                <a:rPr lang="ja-JP" altLang="en-US" sz="9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余計な食品を購入しないようにしましょう。</a:t>
              </a:r>
              <a:endParaRPr lang="en-US" altLang="ja-JP" sz="9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54" name="角丸四角形 118"/>
            <p:cNvSpPr/>
            <p:nvPr/>
          </p:nvSpPr>
          <p:spPr>
            <a:xfrm>
              <a:off x="136772" y="9095982"/>
              <a:ext cx="2840210" cy="41999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55" name="角丸四角形 125"/>
          <p:cNvSpPr/>
          <p:nvPr/>
        </p:nvSpPr>
        <p:spPr>
          <a:xfrm>
            <a:off x="3672921" y="8920176"/>
            <a:ext cx="3114855" cy="57863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56" name="テキスト ボックス 1"/>
          <p:cNvSpPr txBox="1">
            <a:spLocks noChangeArrowheads="1"/>
          </p:cNvSpPr>
          <p:nvPr/>
        </p:nvSpPr>
        <p:spPr>
          <a:xfrm>
            <a:off x="4083587" y="9583445"/>
            <a:ext cx="304293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自分にできることから始めてみましょう！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157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1669" y="9567345"/>
            <a:ext cx="300976" cy="318493"/>
          </a:xfrm>
          <a:prstGeom prst="rect">
            <a:avLst/>
          </a:prstGeom>
        </p:spPr>
      </p:pic>
      <p:grpSp>
        <p:nvGrpSpPr>
          <p:cNvPr id="1158" name="グループ化 14"/>
          <p:cNvGrpSpPr/>
          <p:nvPr/>
        </p:nvGrpSpPr>
        <p:grpSpPr>
          <a:xfrm>
            <a:off x="3517832" y="2649746"/>
            <a:ext cx="1723363" cy="1354421"/>
            <a:chOff x="3470802" y="3304609"/>
            <a:chExt cx="1981804" cy="1171145"/>
          </a:xfrm>
        </p:grpSpPr>
        <p:sp>
          <p:nvSpPr>
            <p:cNvPr id="1159" name="円/楕円 27"/>
            <p:cNvSpPr/>
            <p:nvPr/>
          </p:nvSpPr>
          <p:spPr>
            <a:xfrm>
              <a:off x="3470802" y="3304609"/>
              <a:ext cx="1690027" cy="11711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60" name="テキスト ボックス 224"/>
            <p:cNvSpPr txBox="1"/>
            <p:nvPr/>
          </p:nvSpPr>
          <p:spPr>
            <a:xfrm>
              <a:off x="3843313" y="4202035"/>
              <a:ext cx="12164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さつまいも</a:t>
              </a:r>
            </a:p>
          </p:txBody>
        </p:sp>
        <p:sp>
          <p:nvSpPr>
            <p:cNvPr id="1161" name="テキスト ボックス 139"/>
            <p:cNvSpPr txBox="1"/>
            <p:nvPr/>
          </p:nvSpPr>
          <p:spPr>
            <a:xfrm>
              <a:off x="3471446" y="3827260"/>
              <a:ext cx="9919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かぼちゃ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62" name="テキスト ボックス 144"/>
            <p:cNvSpPr txBox="1"/>
            <p:nvPr/>
          </p:nvSpPr>
          <p:spPr>
            <a:xfrm>
              <a:off x="4372486" y="3824898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さといも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63" name="テキスト ボックス 145"/>
            <p:cNvSpPr txBox="1"/>
            <p:nvPr/>
          </p:nvSpPr>
          <p:spPr>
            <a:xfrm>
              <a:off x="4043604" y="3348880"/>
              <a:ext cx="779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野菜</a:t>
              </a:r>
              <a:endParaRPr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1164" name="図 149" descr="satsumaimo_sweetpotato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4201743" y="3896279"/>
              <a:ext cx="354103" cy="463527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165" name="図 2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57413" y="3551886"/>
              <a:ext cx="365243" cy="299500"/>
            </a:xfrm>
            <a:prstGeom prst="rect">
              <a:avLst/>
            </a:prstGeom>
          </p:spPr>
        </p:pic>
        <p:pic>
          <p:nvPicPr>
            <p:cNvPr id="1166" name="図 2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95925" y="3507578"/>
              <a:ext cx="356266" cy="328655"/>
            </a:xfrm>
            <a:prstGeom prst="rect">
              <a:avLst/>
            </a:prstGeom>
          </p:spPr>
        </p:pic>
        <p:cxnSp>
          <p:nvCxnSpPr>
            <p:cNvPr id="1167" name="直線コネクタ 249"/>
            <p:cNvCxnSpPr/>
            <p:nvPr/>
          </p:nvCxnSpPr>
          <p:spPr>
            <a:xfrm>
              <a:off x="4137601" y="3565266"/>
              <a:ext cx="4092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8" name="グループ化 26"/>
          <p:cNvGrpSpPr/>
          <p:nvPr/>
        </p:nvGrpSpPr>
        <p:grpSpPr>
          <a:xfrm>
            <a:off x="5108795" y="2629009"/>
            <a:ext cx="1490569" cy="1356859"/>
            <a:chOff x="1832588" y="4473548"/>
            <a:chExt cx="1655703" cy="1190022"/>
          </a:xfrm>
        </p:grpSpPr>
        <p:sp>
          <p:nvSpPr>
            <p:cNvPr id="1169" name="円/楕円 129"/>
            <p:cNvSpPr/>
            <p:nvPr/>
          </p:nvSpPr>
          <p:spPr>
            <a:xfrm>
              <a:off x="1832588" y="4473548"/>
              <a:ext cx="1624638" cy="11900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70" name="テキスト ボックス 138"/>
            <p:cNvSpPr txBox="1"/>
            <p:nvPr/>
          </p:nvSpPr>
          <p:spPr>
            <a:xfrm>
              <a:off x="2383823" y="5386851"/>
              <a:ext cx="7098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りんご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71" name="テキスト ボックス 143"/>
            <p:cNvSpPr txBox="1"/>
            <p:nvPr/>
          </p:nvSpPr>
          <p:spPr>
            <a:xfrm>
              <a:off x="1977057" y="5113200"/>
              <a:ext cx="8707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かき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72" name="テキスト ボックス 146"/>
            <p:cNvSpPr txBox="1"/>
            <p:nvPr/>
          </p:nvSpPr>
          <p:spPr>
            <a:xfrm>
              <a:off x="2351254" y="4547062"/>
              <a:ext cx="1137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果物</a:t>
              </a:r>
              <a:endParaRPr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1173" name="図 150" descr="fruit_apple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31822" y="5100211"/>
              <a:ext cx="391304" cy="307296"/>
            </a:xfrm>
            <a:prstGeom prst="rect">
              <a:avLst/>
            </a:prstGeom>
          </p:spPr>
        </p:pic>
        <p:pic>
          <p:nvPicPr>
            <p:cNvPr id="1174" name="図 1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91675" y="4759975"/>
              <a:ext cx="335362" cy="353225"/>
            </a:xfrm>
            <a:prstGeom prst="rect">
              <a:avLst/>
            </a:prstGeom>
          </p:spPr>
        </p:pic>
        <p:pic>
          <p:nvPicPr>
            <p:cNvPr id="1175" name="図 22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27723" y="4824179"/>
              <a:ext cx="333507" cy="286573"/>
            </a:xfrm>
            <a:prstGeom prst="rect">
              <a:avLst/>
            </a:prstGeom>
          </p:spPr>
        </p:pic>
        <p:sp>
          <p:nvSpPr>
            <p:cNvPr id="1176" name="テキスト ボックス 162"/>
            <p:cNvSpPr txBox="1"/>
            <p:nvPr/>
          </p:nvSpPr>
          <p:spPr>
            <a:xfrm>
              <a:off x="2933476" y="5119581"/>
              <a:ext cx="534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くり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1177" name="直線コネクタ 133"/>
            <p:cNvCxnSpPr/>
            <p:nvPr/>
          </p:nvCxnSpPr>
          <p:spPr>
            <a:xfrm>
              <a:off x="2438594" y="4758753"/>
              <a:ext cx="4092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8" name="グループ化 250"/>
          <p:cNvGrpSpPr/>
          <p:nvPr/>
        </p:nvGrpSpPr>
        <p:grpSpPr>
          <a:xfrm>
            <a:off x="5083131" y="4523554"/>
            <a:ext cx="1804648" cy="1418421"/>
            <a:chOff x="5270580" y="4575302"/>
            <a:chExt cx="1817675" cy="1154418"/>
          </a:xfrm>
        </p:grpSpPr>
        <p:sp>
          <p:nvSpPr>
            <p:cNvPr id="1179" name="円/楕円 131"/>
            <p:cNvSpPr/>
            <p:nvPr/>
          </p:nvSpPr>
          <p:spPr>
            <a:xfrm>
              <a:off x="5270580" y="4575302"/>
              <a:ext cx="1522022" cy="11544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80" name="テキスト ボックス 136"/>
            <p:cNvSpPr txBox="1"/>
            <p:nvPr/>
          </p:nvSpPr>
          <p:spPr>
            <a:xfrm>
              <a:off x="5339646" y="5152511"/>
              <a:ext cx="605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米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81" name="テキスト ボックス 140"/>
            <p:cNvSpPr txBox="1"/>
            <p:nvPr/>
          </p:nvSpPr>
          <p:spPr>
            <a:xfrm>
              <a:off x="5553140" y="5370539"/>
              <a:ext cx="8816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まいたけ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82" name="テキスト ボックス 148"/>
            <p:cNvSpPr txBox="1"/>
            <p:nvPr/>
          </p:nvSpPr>
          <p:spPr>
            <a:xfrm>
              <a:off x="5669233" y="4577057"/>
              <a:ext cx="987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その他</a:t>
              </a:r>
              <a:endParaRPr lang="en-US" altLang="ja-JP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1183" name="図 15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9" t="713" r="520" b="713"/>
            <a:stretch>
              <a:fillRect/>
            </a:stretch>
          </p:blipFill>
          <p:spPr>
            <a:xfrm>
              <a:off x="5351841" y="4904178"/>
              <a:ext cx="426166" cy="368292"/>
            </a:xfrm>
            <a:prstGeom prst="rect">
              <a:avLst/>
            </a:prstGeom>
          </p:spPr>
        </p:pic>
        <p:pic>
          <p:nvPicPr>
            <p:cNvPr id="1184" name="図 1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815411" y="5059008"/>
              <a:ext cx="383825" cy="348499"/>
            </a:xfrm>
            <a:prstGeom prst="rect">
              <a:avLst/>
            </a:prstGeom>
          </p:spPr>
        </p:pic>
        <p:cxnSp>
          <p:nvCxnSpPr>
            <p:cNvPr id="1185" name="直線コネクタ 42"/>
            <p:cNvCxnSpPr/>
            <p:nvPr/>
          </p:nvCxnSpPr>
          <p:spPr>
            <a:xfrm flipV="1">
              <a:off x="5668811" y="4779931"/>
              <a:ext cx="725561" cy="3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86" name="図 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95419" y="4905829"/>
              <a:ext cx="379582" cy="344471"/>
            </a:xfrm>
            <a:prstGeom prst="rect">
              <a:avLst/>
            </a:prstGeom>
          </p:spPr>
        </p:pic>
        <p:sp>
          <p:nvSpPr>
            <p:cNvPr id="1187" name="テキスト ボックス 142"/>
            <p:cNvSpPr txBox="1"/>
            <p:nvPr/>
          </p:nvSpPr>
          <p:spPr>
            <a:xfrm>
              <a:off x="6206625" y="5192407"/>
              <a:ext cx="8816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しめ</a:t>
              </a:r>
              <a:r>
                <a:rPr lang="ja-JP" altLang="en-US" sz="1050" dirty="0" err="1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じ</a:t>
              </a:r>
              <a:endPara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88" name="角丸四角形 167"/>
          <p:cNvSpPr/>
          <p:nvPr/>
        </p:nvSpPr>
        <p:spPr>
          <a:xfrm>
            <a:off x="3712525" y="8252737"/>
            <a:ext cx="3049225" cy="57368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189" name="グループ化 242"/>
          <p:cNvGrpSpPr/>
          <p:nvPr/>
        </p:nvGrpSpPr>
        <p:grpSpPr>
          <a:xfrm>
            <a:off x="3477846" y="4474259"/>
            <a:ext cx="1641103" cy="1419816"/>
            <a:chOff x="2396279" y="4701383"/>
            <a:chExt cx="1937237" cy="1159976"/>
          </a:xfrm>
        </p:grpSpPr>
        <p:grpSp>
          <p:nvGrpSpPr>
            <p:cNvPr id="1190" name="グループ化 232"/>
            <p:cNvGrpSpPr/>
            <p:nvPr/>
          </p:nvGrpSpPr>
          <p:grpSpPr>
            <a:xfrm>
              <a:off x="2396279" y="4701383"/>
              <a:ext cx="1769529" cy="1159976"/>
              <a:chOff x="3468962" y="4531552"/>
              <a:chExt cx="1769529" cy="1159976"/>
            </a:xfrm>
          </p:grpSpPr>
          <p:sp>
            <p:nvSpPr>
              <p:cNvPr id="1191" name="円/楕円 130"/>
              <p:cNvSpPr/>
              <p:nvPr/>
            </p:nvSpPr>
            <p:spPr>
              <a:xfrm>
                <a:off x="3468962" y="4531552"/>
                <a:ext cx="1769529" cy="11382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92" name="テキスト ボックス 135"/>
              <p:cNvSpPr txBox="1"/>
              <p:nvPr/>
            </p:nvSpPr>
            <p:spPr>
              <a:xfrm>
                <a:off x="3574016" y="4993152"/>
                <a:ext cx="881670" cy="219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ふくらぎ</a:t>
                </a:r>
                <a:endParaRPr kumimoji="1"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93" name="テキスト ボックス 137"/>
              <p:cNvSpPr txBox="1"/>
              <p:nvPr/>
            </p:nvSpPr>
            <p:spPr>
              <a:xfrm>
                <a:off x="4082662" y="5429918"/>
                <a:ext cx="6166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さば</a:t>
                </a:r>
                <a:endParaRPr lang="en-US" altLang="ja-JP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94" name="テキスト ボックス 147"/>
              <p:cNvSpPr txBox="1"/>
              <p:nvPr/>
            </p:nvSpPr>
            <p:spPr>
              <a:xfrm>
                <a:off x="4178831" y="4545058"/>
                <a:ext cx="425063" cy="22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魚</a:t>
                </a:r>
                <a:endParaRPr lang="en-US" altLang="ja-JP" sz="12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pic>
            <p:nvPicPr>
              <p:cNvPr id="1195" name="図 22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0206" y="4835402"/>
                <a:ext cx="858196" cy="453771"/>
              </a:xfrm>
              <a:prstGeom prst="rect">
                <a:avLst/>
              </a:prstGeom>
            </p:spPr>
          </p:pic>
          <p:pic>
            <p:nvPicPr>
              <p:cNvPr id="1196" name="図 163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0652" y="5213481"/>
                <a:ext cx="670644" cy="251663"/>
              </a:xfrm>
              <a:prstGeom prst="rect">
                <a:avLst/>
              </a:prstGeom>
            </p:spPr>
          </p:pic>
          <p:cxnSp>
            <p:nvCxnSpPr>
              <p:cNvPr id="1197" name="直線コネクタ 38"/>
              <p:cNvCxnSpPr/>
              <p:nvPr/>
            </p:nvCxnSpPr>
            <p:spPr>
              <a:xfrm>
                <a:off x="4190485" y="4761566"/>
                <a:ext cx="3446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8" name="図 141"/>
              <p:cNvPicPr>
                <a:picLocks noChangeAspect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84106" l="0" r="93833">
                            <a14:foregroundMark x1="38326" y1="44371" x2="46696" y2="47682"/>
                            <a14:foregroundMark x1="30396" y1="41060" x2="55066" y2="50331"/>
                            <a14:backgroundMark x1="69163" y1="25828" x2="69163" y2="25828"/>
                            <a14:backgroundMark x1="22026" y1="62914" x2="22026" y2="62914"/>
                            <a14:backgroundMark x1="10132" y1="76159" x2="25110" y2="8013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32163" y="4608147"/>
                <a:ext cx="823381" cy="547712"/>
              </a:xfrm>
              <a:prstGeom prst="rect">
                <a:avLst/>
              </a:prstGeom>
            </p:spPr>
          </p:pic>
        </p:grpSp>
        <p:sp>
          <p:nvSpPr>
            <p:cNvPr id="1199" name="テキスト ボックス 168"/>
            <p:cNvSpPr txBox="1"/>
            <p:nvPr/>
          </p:nvSpPr>
          <p:spPr>
            <a:xfrm>
              <a:off x="3548028" y="5282203"/>
              <a:ext cx="785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さんま</a:t>
              </a:r>
              <a:endPara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1200" name="図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77187" y="128544"/>
            <a:ext cx="3080657" cy="813707"/>
          </a:xfrm>
          <a:prstGeom prst="rect">
            <a:avLst/>
          </a:prstGeom>
        </p:spPr>
      </p:pic>
      <p:sp>
        <p:nvSpPr>
          <p:cNvPr id="1201" name="テキスト ボックス 1"/>
          <p:cNvSpPr txBox="1">
            <a:spLocks noChangeArrowheads="1"/>
          </p:cNvSpPr>
          <p:nvPr/>
        </p:nvSpPr>
        <p:spPr>
          <a:xfrm>
            <a:off x="124349" y="6225383"/>
            <a:ext cx="2378518" cy="3376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1" sz="24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BIZ UDPゴシック"/>
                <a:ea typeface="BIZ UDPゴシック"/>
              </a:rPr>
              <a:t>今月の  新献立　紹介！</a:t>
            </a:r>
            <a:endParaRPr lang="ja-JP" altLang="en-US" sz="1300" b="1" dirty="0">
              <a:solidFill>
                <a:srgbClr val="000000"/>
              </a:solidFill>
              <a:latin typeface="BIZ UDPゴシック"/>
              <a:ea typeface="BIZ UDPゴシック"/>
            </a:endParaRPr>
          </a:p>
        </p:txBody>
      </p:sp>
      <p:sp>
        <p:nvSpPr>
          <p:cNvPr id="1202" name="正方形/長方形 4"/>
          <p:cNvSpPr/>
          <p:nvPr/>
        </p:nvSpPr>
        <p:spPr>
          <a:xfrm>
            <a:off x="76983" y="1177938"/>
            <a:ext cx="6710794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暑さがやわらぎ、外で体を動かすのに気持ちのよい季節になりました。秋は「実りの秋」といわれるように、米やいも類、果物など様々な食べ物が収穫の時期を迎えます。今回は秋が旬の食べ物を紹介します。栄養満点でおいしい秋の味覚を積極的に取り入れ、元気に登校しましょう。</a:t>
            </a:r>
            <a:endParaRPr lang="en-US" altLang="ja-JP" sz="1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203" name="テキスト 1409"/>
          <p:cNvSpPr txBox="1"/>
          <p:nvPr/>
        </p:nvSpPr>
        <p:spPr>
          <a:xfrm>
            <a:off x="851485" y="111254"/>
            <a:ext cx="1789569" cy="8309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altLang="en-US"/>
            </a:pPr>
            <a:r>
              <a:rPr kumimoji="0" lang="en-US" altLang="ja-JP" sz="4800" b="1" kern="0" noProof="0" dirty="0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/>
                <a:ea typeface="HGS創英角ﾎﾟｯﾌﾟ体"/>
              </a:rPr>
              <a:t>10</a:t>
            </a:r>
            <a:r>
              <a:rPr kumimoji="0" lang="ja-JP" altLang="en-US" sz="4800" b="1" i="0" u="none" strike="noStrike" kern="0" normalizeH="0" baseline="0" noProof="0" dirty="0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GS創英角ﾎﾟｯﾌﾟ体"/>
                <a:ea typeface="HGS創英角ﾎﾟｯﾌﾟ体"/>
              </a:rPr>
              <a:t>月</a:t>
            </a:r>
            <a:endParaRPr kumimoji="0" lang="ja-JP" altLang="en-US" sz="5000" b="1" i="0" u="none" strike="noStrike" kern="0" normalizeH="0" baseline="0" noProof="0" dirty="0">
              <a:ln w="95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1204" name="図 9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46" b="100000" l="9732" r="914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093" y="-115909"/>
            <a:ext cx="1021828" cy="1176131"/>
          </a:xfrm>
          <a:prstGeom prst="rect">
            <a:avLst/>
          </a:prstGeom>
        </p:spPr>
      </p:pic>
      <p:sp>
        <p:nvSpPr>
          <p:cNvPr id="1205" name="テキスト ボックス 160"/>
          <p:cNvSpPr txBox="1"/>
          <p:nvPr/>
        </p:nvSpPr>
        <p:spPr>
          <a:xfrm>
            <a:off x="232770" y="2636364"/>
            <a:ext cx="185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旬ってなに</a:t>
            </a:r>
            <a:r>
              <a:rPr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？</a:t>
            </a:r>
            <a:endParaRPr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06" name="テキスト ボックス 166"/>
          <p:cNvSpPr txBox="1"/>
          <p:nvPr/>
        </p:nvSpPr>
        <p:spPr>
          <a:xfrm>
            <a:off x="128462" y="2990874"/>
            <a:ext cx="336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「旬」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とは、その食材がよく採れる時期のことです。旬の食材は良いところがたくさんあります！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07" name="テキスト ボックス 176"/>
          <p:cNvSpPr txBox="1"/>
          <p:nvPr/>
        </p:nvSpPr>
        <p:spPr>
          <a:xfrm>
            <a:off x="624851" y="3451365"/>
            <a:ext cx="241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～旬のいいところ３選～</a:t>
            </a:r>
            <a:endParaRPr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208" name="図 177"/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791" y="2946072"/>
            <a:ext cx="1746021" cy="112431"/>
          </a:xfrm>
          <a:prstGeom prst="rect">
            <a:avLst/>
          </a:prstGeom>
        </p:spPr>
      </p:pic>
      <p:grpSp>
        <p:nvGrpSpPr>
          <p:cNvPr id="1209" name="グループ化 252"/>
          <p:cNvGrpSpPr/>
          <p:nvPr/>
        </p:nvGrpSpPr>
        <p:grpSpPr>
          <a:xfrm>
            <a:off x="3798817" y="3914120"/>
            <a:ext cx="2470460" cy="552817"/>
            <a:chOff x="-3234417" y="4639588"/>
            <a:chExt cx="1826732" cy="511056"/>
          </a:xfrm>
        </p:grpSpPr>
        <p:sp>
          <p:nvSpPr>
            <p:cNvPr id="1210" name="楕円 251"/>
            <p:cNvSpPr/>
            <p:nvPr/>
          </p:nvSpPr>
          <p:spPr>
            <a:xfrm>
              <a:off x="-3234417" y="4639588"/>
              <a:ext cx="548446" cy="4830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楕円 178"/>
            <p:cNvSpPr/>
            <p:nvPr/>
          </p:nvSpPr>
          <p:spPr>
            <a:xfrm>
              <a:off x="-2775993" y="4654459"/>
              <a:ext cx="548446" cy="4830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楕円 179"/>
            <p:cNvSpPr/>
            <p:nvPr/>
          </p:nvSpPr>
          <p:spPr>
            <a:xfrm>
              <a:off x="-2348233" y="4667586"/>
              <a:ext cx="548446" cy="4830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楕円 180"/>
            <p:cNvSpPr/>
            <p:nvPr/>
          </p:nvSpPr>
          <p:spPr>
            <a:xfrm>
              <a:off x="-1956131" y="4667587"/>
              <a:ext cx="548446" cy="4830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14" name="テキスト ボックス 22"/>
          <p:cNvSpPr txBox="1"/>
          <p:nvPr/>
        </p:nvSpPr>
        <p:spPr>
          <a:xfrm>
            <a:off x="3484069" y="4036842"/>
            <a:ext cx="3053495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秋 の 味 覚 を 発 見</a:t>
            </a:r>
          </a:p>
        </p:txBody>
      </p:sp>
      <p:pic>
        <p:nvPicPr>
          <p:cNvPr id="1215" name="図 23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80670" y="4029465"/>
            <a:ext cx="414470" cy="629176"/>
          </a:xfrm>
          <a:prstGeom prst="rect">
            <a:avLst/>
          </a:prstGeom>
        </p:spPr>
      </p:pic>
      <p:sp>
        <p:nvSpPr>
          <p:cNvPr id="1216" name="正方形/長方形 209"/>
          <p:cNvSpPr/>
          <p:nvPr/>
        </p:nvSpPr>
        <p:spPr>
          <a:xfrm rot="18860095">
            <a:off x="4866106" y="5678219"/>
            <a:ext cx="107211" cy="399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正方形/長方形 210"/>
          <p:cNvSpPr/>
          <p:nvPr/>
        </p:nvSpPr>
        <p:spPr>
          <a:xfrm rot="18860095">
            <a:off x="6443429" y="5754978"/>
            <a:ext cx="114588" cy="3619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18" name="図 2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022607" flipH="1">
            <a:off x="6473715" y="2502507"/>
            <a:ext cx="251298" cy="251298"/>
          </a:xfrm>
          <a:prstGeom prst="rect">
            <a:avLst/>
          </a:prstGeom>
        </p:spPr>
      </p:pic>
      <p:pic>
        <p:nvPicPr>
          <p:cNvPr id="1219" name="図 21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0460028">
            <a:off x="3385420" y="3852130"/>
            <a:ext cx="355165" cy="355165"/>
          </a:xfrm>
          <a:prstGeom prst="rect">
            <a:avLst/>
          </a:prstGeom>
        </p:spPr>
      </p:pic>
      <p:sp>
        <p:nvSpPr>
          <p:cNvPr id="1220" name="角丸四角形 214"/>
          <p:cNvSpPr/>
          <p:nvPr/>
        </p:nvSpPr>
        <p:spPr>
          <a:xfrm>
            <a:off x="98440" y="3442943"/>
            <a:ext cx="3236849" cy="2451160"/>
          </a:xfrm>
          <a:prstGeom prst="roundRect">
            <a:avLst/>
          </a:prstGeom>
          <a:noFill/>
          <a:ln w="25400" cap="sq" cmpd="sng">
            <a:solidFill>
              <a:schemeClr val="bg2">
                <a:lumMod val="50000"/>
              </a:schemeClr>
            </a:solidFill>
            <a:prstDash val="sysDot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1" name="図 8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7541" l="0" r="974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3246" y="7732421"/>
            <a:ext cx="421893" cy="343597"/>
          </a:xfrm>
          <a:prstGeom prst="rect">
            <a:avLst/>
          </a:prstGeom>
        </p:spPr>
      </p:pic>
      <p:pic>
        <p:nvPicPr>
          <p:cNvPr id="1222" name="図 12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047" b="100000" l="0" r="98014">
                        <a14:foregroundMark x1="33394" y1="82456" x2="60830" y2="81579"/>
                        <a14:foregroundMark x1="59386" y1="74854" x2="66606" y2="73684"/>
                        <a14:foregroundMark x1="66606" y1="73684" x2="71300" y2="91813"/>
                        <a14:foregroundMark x1="49639" y1="80117" x2="50722" y2="86257"/>
                        <a14:foregroundMark x1="32310" y1="91228" x2="73466" y2="92398"/>
                        <a14:foregroundMark x1="72383" y1="92105" x2="91155" y2="83333"/>
                        <a14:foregroundMark x1="80686" y1="78070" x2="83213" y2="85673"/>
                        <a14:foregroundMark x1="56859" y1="74561" x2="20036" y2="824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0532" y="8938397"/>
            <a:ext cx="447319" cy="552285"/>
          </a:xfrm>
          <a:prstGeom prst="rect">
            <a:avLst/>
          </a:prstGeom>
        </p:spPr>
      </p:pic>
      <p:pic>
        <p:nvPicPr>
          <p:cNvPr id="1223" name="図 15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260" b="100000" l="1143" r="93829">
                        <a14:foregroundMark x1="53600" y1="14972" x2="54286" y2="17514"/>
                        <a14:foregroundMark x1="89943" y1="29661" x2="90400" y2="310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2506" y="8329567"/>
            <a:ext cx="603438" cy="488268"/>
          </a:xfrm>
          <a:prstGeom prst="rect">
            <a:avLst/>
          </a:prstGeom>
        </p:spPr>
      </p:pic>
      <p:sp>
        <p:nvSpPr>
          <p:cNvPr id="1224" name="テキスト ボックス 25"/>
          <p:cNvSpPr txBox="1"/>
          <p:nvPr/>
        </p:nvSpPr>
        <p:spPr>
          <a:xfrm>
            <a:off x="3756566" y="7456276"/>
            <a:ext cx="595821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買い物</a:t>
            </a:r>
          </a:p>
        </p:txBody>
      </p:sp>
      <p:sp>
        <p:nvSpPr>
          <p:cNvPr id="1225" name="テキスト ボックス 170"/>
          <p:cNvSpPr txBox="1"/>
          <p:nvPr/>
        </p:nvSpPr>
        <p:spPr>
          <a:xfrm>
            <a:off x="3765868" y="8835543"/>
            <a:ext cx="45145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食事</a:t>
            </a:r>
            <a:endParaRPr kumimoji="1" lang="ja-JP" altLang="en-US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26" name="テキスト ボックス 171"/>
          <p:cNvSpPr txBox="1"/>
          <p:nvPr/>
        </p:nvSpPr>
        <p:spPr>
          <a:xfrm>
            <a:off x="3807601" y="8141198"/>
            <a:ext cx="51917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料理</a:t>
            </a:r>
            <a:endParaRPr kumimoji="1" lang="ja-JP" altLang="en-US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27" name="雲 230"/>
          <p:cNvSpPr/>
          <p:nvPr/>
        </p:nvSpPr>
        <p:spPr>
          <a:xfrm rot="21028498">
            <a:off x="3693892" y="6100474"/>
            <a:ext cx="808986" cy="320839"/>
          </a:xfrm>
          <a:prstGeom prst="cloud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テキスト ボックス 1"/>
          <p:cNvSpPr txBox="1">
            <a:spLocks noChangeArrowheads="1"/>
          </p:cNvSpPr>
          <p:nvPr/>
        </p:nvSpPr>
        <p:spPr>
          <a:xfrm>
            <a:off x="4080797" y="6309398"/>
            <a:ext cx="289353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食品ロスについて考えよう</a:t>
            </a:r>
            <a:endParaRPr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29" name="テキスト ボックス 1"/>
          <p:cNvSpPr txBox="1">
            <a:spLocks noChangeArrowheads="1"/>
          </p:cNvSpPr>
          <p:nvPr/>
        </p:nvSpPr>
        <p:spPr>
          <a:xfrm rot="20755681">
            <a:off x="3732500" y="6086802"/>
            <a:ext cx="84947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30" name="図形 133"/>
          <p:cNvSpPr/>
          <p:nvPr/>
        </p:nvSpPr>
        <p:spPr>
          <a:xfrm>
            <a:off x="1706040" y="7022692"/>
            <a:ext cx="128585" cy="687501"/>
          </a:xfrm>
          <a:prstGeom prst="leftBracket">
            <a:avLst/>
          </a:prstGeom>
          <a:ln w="6350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1231" name="グループ 136"/>
          <p:cNvGrpSpPr/>
          <p:nvPr/>
        </p:nvGrpSpPr>
        <p:grpSpPr>
          <a:xfrm>
            <a:off x="2119930" y="6242878"/>
            <a:ext cx="1443245" cy="979415"/>
            <a:chOff x="2387822" y="8100173"/>
            <a:chExt cx="1387761" cy="1027969"/>
          </a:xfrm>
        </p:grpSpPr>
      </p:grpSp>
      <p:sp>
        <p:nvSpPr>
          <p:cNvPr id="1232" name="テキスト 135"/>
          <p:cNvSpPr txBox="1"/>
          <p:nvPr/>
        </p:nvSpPr>
        <p:spPr>
          <a:xfrm>
            <a:off x="1995708" y="6561012"/>
            <a:ext cx="1459053" cy="39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000">
                <a:latin typeface="BIZ UDゴシック"/>
                <a:ea typeface="BIZ UDゴシック"/>
                <a:cs typeface="+mn-lt"/>
              </a:rPr>
              <a:t>豚肉を牛肉に代えてもおいしいです</a:t>
            </a:r>
            <a:endParaRPr lang="ja-JP" altLang="en-US">
              <a:latin typeface="BIZ UDゴシック"/>
              <a:ea typeface="BIZ UDゴシック"/>
              <a:cs typeface="+mn-lt"/>
            </a:endParaRPr>
          </a:p>
        </p:txBody>
      </p:sp>
      <p:sp>
        <p:nvSpPr>
          <p:cNvPr id="1233" name="図形 140"/>
          <p:cNvSpPr/>
          <p:nvPr/>
        </p:nvSpPr>
        <p:spPr>
          <a:xfrm>
            <a:off x="1884994" y="6494038"/>
            <a:ext cx="1599075" cy="506002"/>
          </a:xfrm>
          <a:prstGeom prst="wedgeEllipseCallout">
            <a:avLst>
              <a:gd name="adj1" fmla="val -35319"/>
              <a:gd name="adj2" fmla="val 57826"/>
            </a:avLst>
          </a:prstGeom>
          <a:noFill/>
          <a:ln w="19050" cap="flat" cmpd="sng" algn="ctr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234" name="グループ化 141"/>
          <p:cNvGrpSpPr/>
          <p:nvPr/>
        </p:nvGrpSpPr>
        <p:grpSpPr>
          <a:xfrm>
            <a:off x="-383924" y="6158483"/>
            <a:ext cx="963798" cy="3673337"/>
            <a:chOff x="3205450" y="6393160"/>
            <a:chExt cx="963798" cy="3471138"/>
          </a:xfrm>
        </p:grpSpPr>
        <p:pic>
          <p:nvPicPr>
            <p:cNvPr id="1235" name="図 10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2723592" y="8418642"/>
              <a:ext cx="1927541" cy="963771"/>
            </a:xfrm>
            <a:prstGeom prst="rect">
              <a:avLst/>
            </a:prstGeom>
          </p:spPr>
        </p:pic>
        <p:pic>
          <p:nvPicPr>
            <p:cNvPr id="1236" name="図 108"/>
            <p:cNvPicPr>
              <a:picLocks noChangeAspect="1"/>
            </p:cNvPicPr>
            <p:nvPr/>
          </p:nvPicPr>
          <p:blipFill>
            <a:blip r:embed="rId9"/>
            <a:srcRect l="20290"/>
            <a:stretch>
              <a:fillRect/>
            </a:stretch>
          </p:blipFill>
          <p:spPr>
            <a:xfrm rot="5400000">
              <a:off x="2919103" y="6679507"/>
              <a:ext cx="1536465" cy="963771"/>
            </a:xfrm>
            <a:prstGeom prst="rect">
              <a:avLst/>
            </a:prstGeom>
          </p:spPr>
        </p:pic>
      </p:grpSp>
      <p:grpSp>
        <p:nvGrpSpPr>
          <p:cNvPr id="1237" name="グループ化 144"/>
          <p:cNvGrpSpPr/>
          <p:nvPr/>
        </p:nvGrpSpPr>
        <p:grpSpPr>
          <a:xfrm rot="5400000">
            <a:off x="1378508" y="8165732"/>
            <a:ext cx="870809" cy="3327869"/>
            <a:chOff x="3205359" y="6393160"/>
            <a:chExt cx="963862" cy="3520777"/>
          </a:xfrm>
        </p:grpSpPr>
        <p:pic>
          <p:nvPicPr>
            <p:cNvPr id="1238" name="図 10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2723474" y="8468281"/>
              <a:ext cx="1927541" cy="963771"/>
            </a:xfrm>
            <a:prstGeom prst="rect">
              <a:avLst/>
            </a:prstGeom>
          </p:spPr>
        </p:pic>
        <p:pic>
          <p:nvPicPr>
            <p:cNvPr id="1239" name="図 108"/>
            <p:cNvPicPr>
              <a:picLocks noChangeAspect="1"/>
            </p:cNvPicPr>
            <p:nvPr/>
          </p:nvPicPr>
          <p:blipFill>
            <a:blip r:embed="rId9"/>
            <a:srcRect l="20290"/>
            <a:stretch>
              <a:fillRect/>
            </a:stretch>
          </p:blipFill>
          <p:spPr>
            <a:xfrm rot="5400000">
              <a:off x="2919103" y="6679507"/>
              <a:ext cx="1536465" cy="963771"/>
            </a:xfrm>
            <a:prstGeom prst="rect">
              <a:avLst/>
            </a:prstGeom>
          </p:spPr>
        </p:pic>
      </p:grpSp>
      <p:grpSp>
        <p:nvGrpSpPr>
          <p:cNvPr id="1240" name="グループ化 148"/>
          <p:cNvGrpSpPr/>
          <p:nvPr/>
        </p:nvGrpSpPr>
        <p:grpSpPr>
          <a:xfrm rot="5400000">
            <a:off x="1426898" y="4411708"/>
            <a:ext cx="870809" cy="3461579"/>
            <a:chOff x="3205359" y="6393160"/>
            <a:chExt cx="963862" cy="3520777"/>
          </a:xfrm>
        </p:grpSpPr>
        <p:pic>
          <p:nvPicPr>
            <p:cNvPr id="1241" name="図 10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2723474" y="8468281"/>
              <a:ext cx="1927541" cy="963771"/>
            </a:xfrm>
            <a:prstGeom prst="rect">
              <a:avLst/>
            </a:prstGeom>
          </p:spPr>
        </p:pic>
        <p:pic>
          <p:nvPicPr>
            <p:cNvPr id="1242" name="図 108"/>
            <p:cNvPicPr>
              <a:picLocks noChangeAspect="1"/>
            </p:cNvPicPr>
            <p:nvPr/>
          </p:nvPicPr>
          <p:blipFill>
            <a:blip r:embed="rId9"/>
            <a:srcRect l="20290"/>
            <a:stretch>
              <a:fillRect/>
            </a:stretch>
          </p:blipFill>
          <p:spPr>
            <a:xfrm rot="5400000">
              <a:off x="2919103" y="6679507"/>
              <a:ext cx="1536465" cy="963771"/>
            </a:xfrm>
            <a:prstGeom prst="rect">
              <a:avLst/>
            </a:prstGeom>
          </p:spPr>
        </p:pic>
      </p:grpSp>
      <p:sp>
        <p:nvSpPr>
          <p:cNvPr id="1243" name="テキスト ボックス 151"/>
          <p:cNvSpPr txBox="1">
            <a:spLocks noChangeArrowheads="1"/>
          </p:cNvSpPr>
          <p:nvPr/>
        </p:nvSpPr>
        <p:spPr>
          <a:xfrm>
            <a:off x="151013" y="6504611"/>
            <a:ext cx="2378518" cy="3376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1" sz="24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BIZ UDPゴシック"/>
                <a:ea typeface="BIZ UDPゴシック"/>
              </a:rPr>
              <a:t>  ～プルコギ　～</a:t>
            </a:r>
            <a:endParaRPr lang="ja-JP" altLang="en-US" sz="1300" b="1" dirty="0">
              <a:solidFill>
                <a:srgbClr val="000000"/>
              </a:solidFill>
              <a:latin typeface="BIZ UDPゴシック"/>
              <a:ea typeface="BIZ UDP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12864</TotalTime>
  <Words>517</Words>
  <Application>Microsoft Office PowerPoint</Application>
  <PresentationFormat>A4 210 x 297 mm</PresentationFormat>
  <Paragraphs>74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UDP明朝 Medium</vt:lpstr>
      <vt:lpstr>BIZ UDゴシック</vt:lpstr>
      <vt:lpstr>HGS創英角ﾎﾟｯﾌﾟ体</vt:lpstr>
      <vt:lpstr>ＭＳ 明朝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富山市</dc:creator>
  <cp:lastModifiedBy>大貴 堀田</cp:lastModifiedBy>
  <cp:revision>929</cp:revision>
  <cp:lastPrinted>2023-09-19T01:02:13Z</cp:lastPrinted>
  <dcterms:created xsi:type="dcterms:W3CDTF">2014-07-09T23:38:56Z</dcterms:created>
  <dcterms:modified xsi:type="dcterms:W3CDTF">2025-09-30T06:49:58Z</dcterms:modified>
</cp:coreProperties>
</file>